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6"/>
  </p:notesMasterIdLst>
  <p:sldIdLst>
    <p:sldId id="266" r:id="rId2"/>
    <p:sldId id="268" r:id="rId3"/>
    <p:sldId id="269" r:id="rId4"/>
    <p:sldId id="271" r:id="rId5"/>
    <p:sldId id="270" r:id="rId6"/>
    <p:sldId id="272" r:id="rId7"/>
    <p:sldId id="273" r:id="rId8"/>
    <p:sldId id="274" r:id="rId9"/>
    <p:sldId id="279" r:id="rId10"/>
    <p:sldId id="275" r:id="rId11"/>
    <p:sldId id="276" r:id="rId12"/>
    <p:sldId id="277" r:id="rId13"/>
    <p:sldId id="278" r:id="rId14"/>
    <p:sldId id="280" r:id="rId1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660"/>
  </p:normalViewPr>
  <p:slideViewPr>
    <p:cSldViewPr>
      <p:cViewPr varScale="1">
        <p:scale>
          <a:sx n="86" d="100"/>
          <a:sy n="86" d="100"/>
        </p:scale>
        <p:origin x="79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28E2F3-37E7-417C-A3D2-4F8E42B65A28}" type="datetimeFigureOut">
              <a:rPr lang="en-GB" smtClean="0"/>
              <a:pPr/>
              <a:t>02/04/2025</a:t>
            </a:fld>
            <a:endParaRPr lang="en-GB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D7270-BCAE-44B9-80BB-F7DDDC56CFD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477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D7270-BCAE-44B9-80BB-F7DDDC56CFDA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8695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D7270-BCAE-44B9-80BB-F7DDDC56CFDA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3581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D7270-BCAE-44B9-80BB-F7DDDC56CFDA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29258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D7270-BCAE-44B9-80BB-F7DDDC56CFDA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2676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D7270-BCAE-44B9-80BB-F7DDDC56CFDA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958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D7270-BCAE-44B9-80BB-F7DDDC56CFDA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500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D7270-BCAE-44B9-80BB-F7DDDC56CFDA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5318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D7270-BCAE-44B9-80BB-F7DDDC56CFDA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9210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D7270-BCAE-44B9-80BB-F7DDDC56CFDA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7318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D7270-BCAE-44B9-80BB-F7DDDC56CFDA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210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D7270-BCAE-44B9-80BB-F7DDDC56CFDA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330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D7270-BCAE-44B9-80BB-F7DDDC56CFDA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163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D7270-BCAE-44B9-80BB-F7DDDC56CFDA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267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BA43D2-9378-4925-960F-92A406A0AB79}" type="datetime1">
              <a:rPr lang="sk-SK" smtClean="0"/>
              <a:pPr/>
              <a:t>2. 4. 2025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E4777-CAFF-42A5-9111-396EE1FB9D7A}" type="datetime1">
              <a:rPr lang="sk-SK" smtClean="0"/>
              <a:pPr/>
              <a:t>2. 4. 2025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BC51-2231-4F1B-B3B6-24CCF5B4056D}" type="datetime1">
              <a:rPr lang="sk-SK" smtClean="0"/>
              <a:pPr/>
              <a:t>2. 4. 2025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94268-E0D4-42F5-A42A-79F3D1414B25}" type="datetime1">
              <a:rPr lang="sk-SK" smtClean="0"/>
              <a:pPr/>
              <a:t>2. 4. 2025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B39B2-FAD2-441D-8A2B-533BA296D9B4}" type="datetime1">
              <a:rPr lang="sk-SK" smtClean="0"/>
              <a:pPr/>
              <a:t>2. 4. 2025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F26BB-F11F-4A98-90B8-43A262BA065B}" type="datetime1">
              <a:rPr lang="sk-SK" smtClean="0"/>
              <a:pPr/>
              <a:t>2. 4. 2025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60380-FC7C-4A97-8B08-7A68D5848D07}" type="datetime1">
              <a:rPr lang="sk-SK" smtClean="0"/>
              <a:pPr/>
              <a:t>2. 4. 2025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33C16-0425-4161-BC6F-4118AC550569}" type="datetime1">
              <a:rPr lang="sk-SK" smtClean="0"/>
              <a:pPr/>
              <a:t>2. 4. 2025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9E150-EA63-4FD1-BB5D-695DDD7EFFE0}" type="datetime1">
              <a:rPr lang="sk-SK" smtClean="0"/>
              <a:pPr/>
              <a:t>2. 4. 2025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D5F59-7BBE-4831-AB1C-0C6ECACB5944}" type="datetime1">
              <a:rPr lang="sk-SK" smtClean="0"/>
              <a:pPr/>
              <a:t>2. 4. 2025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B9EE4-E4F4-463C-AF1C-32ACEB92DC0C}" type="datetime1">
              <a:rPr lang="sk-SK" smtClean="0"/>
              <a:pPr/>
              <a:t>2. 4. 2025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279A8-7FCD-4597-8562-98476628E28C}" type="datetime1">
              <a:rPr lang="sk-SK" smtClean="0"/>
              <a:pPr/>
              <a:t>2. 4. 2025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sk-SK" smtClean="0"/>
              <a:t>D. Velichová, 3D geometria</a:t>
            </a:r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7DAA1A-299F-4E2E-BBC1-B0DF5FD266F4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1560" y="811734"/>
            <a:ext cx="7920880" cy="5065538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800" dirty="0" smtClean="0"/>
              <a:t>Curve generated as trajectory of a helical movement of point </a:t>
            </a:r>
            <a:r>
              <a:rPr lang="en-GB" sz="1800" i="1" dirty="0" smtClean="0"/>
              <a:t>M</a:t>
            </a:r>
            <a:r>
              <a:rPr lang="en-GB" sz="1800" dirty="0" smtClean="0"/>
              <a:t> in space is a helix. Helical movement is </a:t>
            </a:r>
            <a:r>
              <a:rPr lang="sk-SK" sz="1800" dirty="0" smtClean="0"/>
              <a:t>a </a:t>
            </a:r>
            <a:r>
              <a:rPr lang="en-GB" sz="1800" dirty="0" smtClean="0"/>
              <a:t>specific motion composed from two simple motions. One is rotation about given axis, while the other one might be</a:t>
            </a:r>
            <a:r>
              <a:rPr lang="sk-SK" sz="1800" dirty="0" smtClean="0"/>
              <a:t>: 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sk-SK" sz="1800" dirty="0"/>
              <a:t>– </a:t>
            </a:r>
            <a:r>
              <a:rPr lang="sk-SK" sz="1800" dirty="0" smtClean="0"/>
              <a:t> </a:t>
            </a:r>
            <a:r>
              <a:rPr lang="en-GB" sz="1800" dirty="0" smtClean="0"/>
              <a:t>translation in direction of a vector, cylindrical helical movement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sk-SK" sz="1800" dirty="0" smtClean="0"/>
              <a:t>–  </a:t>
            </a:r>
            <a:r>
              <a:rPr lang="en-GB" sz="1800" dirty="0" smtClean="0"/>
              <a:t>scaling to a fixed point by a coefficient, conical helical movement</a:t>
            </a:r>
          </a:p>
          <a:p>
            <a:pPr marL="266700" indent="-266700">
              <a:spcBef>
                <a:spcPts val="0"/>
              </a:spcBef>
              <a:spcAft>
                <a:spcPts val="600"/>
              </a:spcAft>
              <a:buNone/>
            </a:pPr>
            <a:r>
              <a:rPr lang="sk-SK" sz="1800" dirty="0" smtClean="0"/>
              <a:t>–  </a:t>
            </a:r>
            <a:r>
              <a:rPr lang="en-GB" sz="1800" dirty="0" smtClean="0"/>
              <a:t>rotation about second axis perpendicular to the first axis of rotation, spherical helical movement</a:t>
            </a:r>
            <a:r>
              <a:rPr lang="sk-SK" sz="1800" dirty="0" smtClean="0"/>
              <a:t>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endParaRPr lang="sk-SK" sz="1800" dirty="0" smtClean="0"/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800" dirty="0" smtClean="0"/>
              <a:t>By one of the helical movements of point </a:t>
            </a:r>
            <a:r>
              <a:rPr lang="en-GB" sz="1800" i="1" dirty="0" smtClean="0"/>
              <a:t>M</a:t>
            </a:r>
            <a:r>
              <a:rPr lang="en-GB" sz="1800" dirty="0" smtClean="0"/>
              <a:t> the respective helix is generated.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sk-SK" sz="1800" dirty="0" smtClean="0"/>
              <a:t> </a:t>
            </a:r>
          </a:p>
          <a:p>
            <a:pPr marL="0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sz="1800" dirty="0" smtClean="0"/>
              <a:t>A</a:t>
            </a:r>
            <a:r>
              <a:rPr lang="sk-SK" sz="1800" dirty="0" err="1" smtClean="0"/>
              <a:t>ll</a:t>
            </a:r>
            <a:r>
              <a:rPr lang="en-GB" sz="1800" dirty="0" smtClean="0"/>
              <a:t> above helices </a:t>
            </a:r>
            <a:r>
              <a:rPr lang="sk-SK" sz="1800" dirty="0" smtClean="0"/>
              <a:t>are</a:t>
            </a:r>
            <a:r>
              <a:rPr lang="en-GB" sz="1800" dirty="0" smtClean="0"/>
              <a:t> curve</a:t>
            </a:r>
            <a:r>
              <a:rPr lang="sk-SK" sz="1800" dirty="0" smtClean="0"/>
              <a:t>s</a:t>
            </a:r>
            <a:r>
              <a:rPr lang="en-GB" sz="1800" dirty="0" smtClean="0"/>
              <a:t> with specific intrinsic geometric properties, winded on elementary surface</a:t>
            </a:r>
            <a:r>
              <a:rPr lang="sk-SK" sz="1800" dirty="0" smtClean="0"/>
              <a:t>s: 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k-SK" sz="1800" dirty="0" smtClean="0"/>
              <a:t>– </a:t>
            </a:r>
            <a:r>
              <a:rPr lang="en-GB" sz="1800" dirty="0" smtClean="0"/>
              <a:t>cylindrical helix on cylindrical surface of revolution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k-SK" sz="1800" dirty="0" smtClean="0"/>
              <a:t>– </a:t>
            </a:r>
            <a:r>
              <a:rPr lang="en-GB" sz="1800" dirty="0" smtClean="0"/>
              <a:t>conical helix on conical surface of revolution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sk-SK" sz="1800" smtClean="0"/>
              <a:t>– </a:t>
            </a:r>
            <a:r>
              <a:rPr lang="en-GB" sz="1800" dirty="0" smtClean="0"/>
              <a:t>spherical helix on sphere</a:t>
            </a:r>
            <a:r>
              <a:rPr lang="sk-SK" sz="1800" dirty="0" smtClean="0"/>
              <a:t>.</a:t>
            </a:r>
          </a:p>
          <a:p>
            <a:pPr marL="0" indent="0">
              <a:buNone/>
            </a:pPr>
            <a:endParaRPr lang="sk-SK" sz="1800" dirty="0" smtClean="0"/>
          </a:p>
          <a:p>
            <a:pPr marL="0" indent="0">
              <a:buNone/>
            </a:pPr>
            <a:endParaRPr lang="sk-SK" sz="1800" dirty="0" smtClean="0"/>
          </a:p>
        </p:txBody>
      </p:sp>
      <p:sp>
        <p:nvSpPr>
          <p:cNvPr id="2" name="Obdĺžnik 1"/>
          <p:cNvSpPr/>
          <p:nvPr/>
        </p:nvSpPr>
        <p:spPr>
          <a:xfrm>
            <a:off x="526508" y="416492"/>
            <a:ext cx="10310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sk-SK" b="1" dirty="0" smtClean="0"/>
              <a:t>3 </a:t>
            </a:r>
            <a:r>
              <a:rPr lang="en-GB" b="1" dirty="0" smtClean="0"/>
              <a:t>Helices</a:t>
            </a:r>
            <a:endParaRPr lang="en-GB" b="1" dirty="0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>
          <a:xfrm>
            <a:off x="474204" y="6356350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1</a:t>
            </a:fld>
            <a:endParaRPr lang="sk-SK"/>
          </a:p>
        </p:txBody>
      </p:sp>
    </p:spTree>
  </p:cSld>
  <p:clrMapOvr>
    <a:masterClrMapping/>
  </p:clrMapOvr>
  <p:transition spd="slow" advTm="2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>
              <a:xfrm>
                <a:off x="754366" y="620688"/>
                <a:ext cx="7932434" cy="5040560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en-GB" sz="1800" b="1" dirty="0" smtClean="0"/>
                  <a:t>Spherical </a:t>
                </a:r>
                <a:r>
                  <a:rPr lang="en-GB" sz="1800" b="1" dirty="0" smtClean="0"/>
                  <a:t>helix</a:t>
                </a:r>
                <a:r>
                  <a:rPr lang="en-GB" sz="1800" b="1" dirty="0" smtClean="0"/>
                  <a:t> </a:t>
                </a:r>
              </a:p>
              <a:p>
                <a:pPr marL="0" indent="0">
                  <a:buNone/>
                </a:pPr>
                <a:r>
                  <a:rPr lang="en-GB" sz="1800" dirty="0" smtClean="0"/>
                  <a:t>is a space curve generated by spherical helical movement of a point</a:t>
                </a:r>
                <a:r>
                  <a:rPr lang="en-GB" sz="1800" dirty="0" smtClean="0"/>
                  <a:t>. </a:t>
                </a:r>
              </a:p>
              <a:p>
                <a:pPr marL="0" indent="0">
                  <a:buNone/>
                </a:pPr>
                <a:r>
                  <a:rPr lang="en-GB" sz="1800" dirty="0" smtClean="0"/>
                  <a:t>Spherical helical movement is composed from rotation about axis </a:t>
                </a:r>
                <a:r>
                  <a:rPr lang="en-GB" sz="1800" i="1" dirty="0" smtClean="0"/>
                  <a:t>o </a:t>
                </a:r>
                <a:r>
                  <a:rPr lang="en-GB" sz="1800" dirty="0" smtClean="0"/>
                  <a:t>– axis  of the spherical helical </a:t>
                </a:r>
                <a:r>
                  <a:rPr lang="en-GB" sz="1800" dirty="0" err="1" smtClean="0"/>
                  <a:t>movem</a:t>
                </a:r>
                <a:r>
                  <a:rPr lang="sk-SK" sz="1800" dirty="0" smtClean="0"/>
                  <a:t>e</a:t>
                </a:r>
                <a:r>
                  <a:rPr lang="en-GB" sz="1800" dirty="0" err="1" smtClean="0"/>
                  <a:t>nt</a:t>
                </a:r>
                <a:r>
                  <a:rPr lang="en-GB" sz="1800" dirty="0" smtClean="0"/>
                  <a:t> with given oriented angle </a:t>
                </a:r>
                <a:r>
                  <a:rPr lang="en-GB" sz="1800" i="1" dirty="0" smtClean="0">
                    <a:sym typeface="Symbol" panose="05050102010706020507" pitchFamily="18" charset="2"/>
                  </a:rPr>
                  <a:t></a:t>
                </a:r>
                <a:r>
                  <a:rPr lang="en-GB" sz="1800" dirty="0" smtClean="0"/>
                  <a:t>  and another rotation about axis</a:t>
                </a:r>
                <a:r>
                  <a:rPr lang="sk-SK" sz="1800" dirty="0" smtClean="0"/>
                  <a:t> </a:t>
                </a:r>
                <a:r>
                  <a:rPr lang="sk-SK" sz="1800" i="1" dirty="0" smtClean="0"/>
                  <a:t>o</a:t>
                </a:r>
                <a:r>
                  <a:rPr lang="en-GB" sz="1800" i="1" dirty="0" smtClean="0"/>
                  <a:t>’</a:t>
                </a:r>
                <a:r>
                  <a:rPr lang="sk-SK" sz="1800" i="1" dirty="0" smtClean="0"/>
                  <a:t> </a:t>
                </a:r>
                <a:r>
                  <a:rPr lang="en-GB" sz="1800" dirty="0" smtClean="0"/>
                  <a:t>perpendicular to axis </a:t>
                </a:r>
                <a:r>
                  <a:rPr lang="en-GB" sz="1800" i="1" dirty="0" smtClean="0"/>
                  <a:t>o</a:t>
                </a:r>
                <a:r>
                  <a:rPr lang="en-GB" sz="1800" dirty="0" smtClean="0"/>
                  <a:t> </a:t>
                </a:r>
                <a:r>
                  <a:rPr lang="en-GB" sz="1800" dirty="0" smtClean="0"/>
                  <a:t>with o</a:t>
                </a:r>
                <a:r>
                  <a:rPr lang="en-GB" sz="1800" dirty="0" smtClean="0"/>
                  <a:t>riented </a:t>
                </a:r>
                <a:r>
                  <a:rPr lang="en-GB" sz="1800" dirty="0" err="1" smtClean="0"/>
                  <a:t>angl</a:t>
                </a:r>
                <a:r>
                  <a:rPr lang="sk-SK" sz="1800" dirty="0" smtClean="0"/>
                  <a:t>e </a:t>
                </a:r>
                <a:r>
                  <a:rPr lang="sk-SK" sz="1800" i="1" dirty="0" smtClean="0">
                    <a:sym typeface="Symbol" panose="05050102010706020507" pitchFamily="18" charset="2"/>
                  </a:rPr>
                  <a:t></a:t>
                </a:r>
                <a:r>
                  <a:rPr lang="sk-SK" sz="1800" dirty="0" smtClean="0"/>
                  <a:t>/2.</a:t>
                </a:r>
                <a:endParaRPr lang="sk-SK" sz="1800" dirty="0"/>
              </a:p>
              <a:p>
                <a:pPr marL="0" indent="0">
                  <a:buNone/>
                </a:pPr>
                <a:r>
                  <a:rPr lang="en-GB" sz="1800" dirty="0" smtClean="0"/>
                  <a:t>Vector equation of spherical conical helix generated by spherical helical movement of point </a:t>
                </a:r>
                <a:r>
                  <a:rPr lang="sk-SK" sz="1800" i="1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A</a:t>
                </a:r>
                <a:r>
                  <a:rPr lang="sk-SK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  <a:r>
                  <a:rPr lang="sk-SK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= </a:t>
                </a: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[</a:t>
                </a:r>
                <a:r>
                  <a:rPr lang="sk-SK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0, 0, </a:t>
                </a:r>
                <a:r>
                  <a:rPr lang="sk-SK" sz="1800" i="1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a</a:t>
                </a: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]</a:t>
                </a:r>
                <a:r>
                  <a:rPr lang="sk-SK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about coordinate axis </a:t>
                </a:r>
                <a:r>
                  <a:rPr lang="en-GB" sz="1800" i="1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z </a:t>
                </a: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and with other axis </a:t>
                </a:r>
                <a:r>
                  <a:rPr lang="en-GB" sz="1800" i="1" dirty="0" smtClean="0"/>
                  <a:t>o</a:t>
                </a:r>
                <a:r>
                  <a:rPr lang="en-GB" sz="1800" dirty="0" smtClean="0"/>
                  <a:t>´ </a:t>
                </a:r>
                <a:r>
                  <a:rPr lang="en-GB" sz="1800" dirty="0" smtClean="0"/>
                  <a:t>in coordinate axis </a:t>
                </a:r>
                <a:r>
                  <a:rPr lang="en-GB" sz="1800" i="1" dirty="0" smtClean="0"/>
                  <a:t>y</a:t>
                </a:r>
                <a:r>
                  <a:rPr lang="en-GB" sz="1800" dirty="0" smtClean="0"/>
                  <a:t> </a:t>
                </a: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has form</a:t>
                </a:r>
                <a:endParaRPr lang="en-GB" sz="1800" dirty="0" smtClean="0">
                  <a:ea typeface="Cambria Math" panose="02040503050406030204" pitchFamily="18" charset="0"/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endParaRPr lang="sk-SK" sz="1800" dirty="0" smtClean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sk-SK" sz="1800" dirty="0" smtClean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sk-SK" sz="1800" i="1" dirty="0">
                    <a:ea typeface="Cambria Math" panose="02040503050406030204" pitchFamily="18" charset="0"/>
                  </a:rPr>
                  <a:t>a</a:t>
                </a:r>
                <a:r>
                  <a:rPr lang="sk-SK" sz="1800" dirty="0">
                    <a:ea typeface="Cambria Math" panose="02040503050406030204" pitchFamily="18" charset="0"/>
                  </a:rPr>
                  <a:t> </a:t>
                </a:r>
                <a:r>
                  <a:rPr lang="sk-SK" sz="1800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 0 </a:t>
                </a: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is radius of helix</a:t>
                </a: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, pitch of helix is </a:t>
                </a:r>
                <a:r>
                  <a:rPr lang="sk-SK" sz="1800" dirty="0" smtClean="0">
                    <a:cs typeface="Times New Roman" panose="02020603050405020304" pitchFamily="18" charset="0"/>
                  </a:rPr>
                  <a:t>2</a:t>
                </a:r>
                <a:r>
                  <a:rPr lang="sk-SK" sz="1800" i="1" dirty="0" smtClean="0">
                    <a:cs typeface="Times New Roman" panose="02020603050405020304" pitchFamily="18" charset="0"/>
                  </a:rPr>
                  <a:t>a</a:t>
                </a:r>
                <a:endParaRPr lang="sk-SK" sz="1800" i="1" dirty="0" smtClean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sk-SK" sz="1800" dirty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n-GB" sz="1800" dirty="0" smtClean="0">
                    <a:cs typeface="Times New Roman" panose="02020603050405020304" pitchFamily="18" charset="0"/>
                  </a:rPr>
                  <a:t>One pitch of spherical helix is determined by equation</a:t>
                </a:r>
                <a:endParaRPr lang="en-GB" sz="1800" dirty="0" smtClean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sk-SK" sz="18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sk-SK" sz="1800" b="1" smtClean="0">
                        <a:latin typeface="Cambria Math" panose="02040503050406030204" pitchFamily="18" charset="0"/>
                      </a:rPr>
                      <m:t>𝐫</m:t>
                    </m:r>
                    <m:d>
                      <m:dPr>
                        <m:ctrlPr>
                          <a:rPr lang="sk-SK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sz="1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GB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sk-SK" sz="1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sk-SK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sk-SK" sz="1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sk-SK" sz="18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sk-SK" sz="180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sk-SK" sz="18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sk-SK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sk-SK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sk-SK" sz="1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func>
                        <m:func>
                          <m:funcPr>
                            <m:ctrlPr>
                              <a:rPr lang="sk-SK" sz="1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 sz="18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sk-SK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sk-SK" sz="1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func>
                        <m:r>
                          <a:rPr lang="sk-SK" sz="1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sk-SK" sz="1800" i="1">
                            <a:latin typeface="Cambria Math" panose="020405030504060302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sk-SK" sz="1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 sz="18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sk-SK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sk-SK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sk-SK" sz="1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func>
                        <m:func>
                          <m:funcPr>
                            <m:ctrlPr>
                              <a:rPr lang="sk-SK" sz="1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 sz="18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sk-SK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sk-SK" sz="1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func>
                        <m:r>
                          <a:rPr lang="sk-SK" sz="18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sk-SK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sk-SK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 sz="18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sk-SK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sk-SK" sz="1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func>
                      </m:e>
                    </m:d>
                  </m:oMath>
                </a14:m>
                <a:r>
                  <a:rPr lang="sk-SK" sz="1800" dirty="0"/>
                  <a:t>, </a:t>
                </a:r>
                <a14:m>
                  <m:oMath xmlns:m="http://schemas.openxmlformats.org/officeDocument/2006/math">
                    <m:r>
                      <a:rPr lang="sk-SK" sz="1800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sk-SK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⟨"/>
                        <m:endChr m:val="⟩"/>
                        <m:ctrlPr>
                          <a:rPr lang="sk-SK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</m:t>
                        </m:r>
                      </m:e>
                    </m:d>
                  </m:oMath>
                </a14:m>
                <a:endParaRPr lang="sk-SK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r>
                  <a:rPr lang="sk-SK" sz="180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	</a:t>
                </a:r>
                <a:endParaRPr lang="sk-SK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4366" y="620688"/>
                <a:ext cx="7932434" cy="5040560"/>
              </a:xfrm>
              <a:blipFill rotWithShape="0">
                <a:blip r:embed="rId3"/>
                <a:stretch>
                  <a:fillRect l="-692" t="-1209" r="-38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6096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10</a:t>
            </a:fld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dĺžnik 6"/>
              <p:cNvSpPr/>
              <p:nvPr/>
            </p:nvSpPr>
            <p:spPr>
              <a:xfrm>
                <a:off x="736388" y="2956302"/>
                <a:ext cx="821012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sk-SK" b="1" i="0" smtClean="0">
                        <a:latin typeface="Cambria Math" panose="02040503050406030204" pitchFamily="18" charset="0"/>
                      </a:rPr>
                      <m:t>𝐫</m:t>
                    </m:r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sk-SK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sk-SK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sk-SK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func>
                        <m:func>
                          <m:func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sk-SK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/2</m:t>
                            </m:r>
                          </m:e>
                        </m:func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func>
                              <m:funcPr>
                                <m:ctrlPr>
                                  <a:rPr lang="sk-SK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sk-SK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sk-SK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sk-SK" i="1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sk-SK" i="1">
                                    <a:latin typeface="Cambria Math" panose="02040503050406030204" pitchFamily="18" charset="0"/>
                                  </a:rPr>
                                  <m:t>/2</m:t>
                                </m:r>
                              </m:e>
                            </m:func>
                          </m:e>
                        </m:func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sk-SK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/2</m:t>
                            </m:r>
                          </m:e>
                        </m:func>
                      </m:e>
                    </m:d>
                  </m:oMath>
                </a14:m>
                <a:r>
                  <a:rPr lang="sk-SK" dirty="0" smtClean="0"/>
                  <a:t>, </a:t>
                </a:r>
                <a14:m>
                  <m:oMath xmlns:m="http://schemas.openxmlformats.org/officeDocument/2006/math">
                    <m:r>
                      <a:rPr lang="sk-SK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sk-SK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⟨"/>
                        <m:endChr m:val="⟩"/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</m:t>
                        </m:r>
                      </m:e>
                    </m:d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⟨"/>
                        <m:endChr m:val="⟩"/>
                        <m:ctrlP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0, 2</m:t>
                        </m:r>
                        <m: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Obdĺžni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388" y="2956302"/>
                <a:ext cx="8210122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9836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223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06096" y="380269"/>
            <a:ext cx="8424936" cy="15713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1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endParaRPr lang="sk-SK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endParaRPr lang="sk-SK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6096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11</a:t>
            </a:fld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Obdĺžnik 5"/>
              <p:cNvSpPr/>
              <p:nvPr/>
            </p:nvSpPr>
            <p:spPr>
              <a:xfrm>
                <a:off x="606096" y="512675"/>
                <a:ext cx="784887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k-SK" dirty="0" err="1" smtClean="0"/>
                  <a:t>Frenet-Serret</a:t>
                </a:r>
                <a:r>
                  <a:rPr lang="sk-SK" dirty="0" smtClean="0"/>
                  <a:t> </a:t>
                </a:r>
                <a:r>
                  <a:rPr lang="en-GB" dirty="0" err="1" smtClean="0"/>
                  <a:t>trihedron</a:t>
                </a:r>
                <a:r>
                  <a:rPr lang="en-GB" dirty="0" smtClean="0"/>
                  <a:t> at point </a:t>
                </a:r>
                <a14:m>
                  <m:oMath xmlns:m="http://schemas.openxmlformats.org/officeDocument/2006/math">
                    <m:r>
                      <a:rPr lang="sk-SK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sk-SK" dirty="0" smtClean="0"/>
                  <a:t>, </a:t>
                </a:r>
                <a14:m>
                  <m:oMath xmlns:m="http://schemas.openxmlformats.org/officeDocument/2006/math">
                    <m:r>
                      <a:rPr lang="sk-SK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sk-SK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⟨"/>
                        <m:endChr m:val="⟩"/>
                        <m:ctrlP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</m:t>
                        </m:r>
                      </m:e>
                    </m:d>
                  </m:oMath>
                </a14:m>
                <a:endParaRPr lang="sk-SK" dirty="0" smtClean="0"/>
              </a:p>
            </p:txBody>
          </p:sp>
        </mc:Choice>
        <mc:Fallback xmlns="">
          <p:sp>
            <p:nvSpPr>
              <p:cNvPr id="6" name="Obdĺžni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96" y="512675"/>
                <a:ext cx="7848872" cy="369332"/>
              </a:xfrm>
              <a:prstGeom prst="rect">
                <a:avLst/>
              </a:prstGeom>
              <a:blipFill rotWithShape="0">
                <a:blip r:embed="rId3"/>
                <a:stretch>
                  <a:fillRect l="-621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Obrázo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13" y="1014413"/>
            <a:ext cx="7500664" cy="508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59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75" y="1196752"/>
            <a:ext cx="8386625" cy="6020371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06096" y="472578"/>
            <a:ext cx="8080704" cy="7200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800" dirty="0" smtClean="0"/>
              <a:t>Spherical helix</a:t>
            </a:r>
            <a:r>
              <a:rPr lang="sk-SK" sz="1800" dirty="0" smtClean="0"/>
              <a:t> </a:t>
            </a:r>
            <a:r>
              <a:rPr lang="en-GB" sz="1800" dirty="0" smtClean="0"/>
              <a:t>is </a:t>
            </a:r>
            <a:r>
              <a:rPr lang="sk-SK" sz="1800" dirty="0" smtClean="0"/>
              <a:t>a </a:t>
            </a:r>
            <a:r>
              <a:rPr lang="en-GB" sz="1800" dirty="0" smtClean="0"/>
              <a:t>curve </a:t>
            </a:r>
            <a:r>
              <a:rPr lang="en-GB" sz="1800" dirty="0" smtClean="0"/>
              <a:t>winded on sphere with centre in the intersection </a:t>
            </a:r>
            <a:r>
              <a:rPr lang="sk-SK" sz="1800" dirty="0" smtClean="0"/>
              <a:t>point </a:t>
            </a:r>
            <a:r>
              <a:rPr lang="en-GB" sz="1800" dirty="0" smtClean="0"/>
              <a:t> </a:t>
            </a:r>
            <a:r>
              <a:rPr lang="sk-SK" sz="1800" dirty="0" smtClean="0"/>
              <a:t>of </a:t>
            </a:r>
            <a:r>
              <a:rPr lang="en-GB" sz="1800" dirty="0" smtClean="0"/>
              <a:t>the two axes of rotation and </a:t>
            </a:r>
            <a:r>
              <a:rPr lang="en-GB" sz="1800" dirty="0" smtClean="0"/>
              <a:t>with</a:t>
            </a:r>
            <a:r>
              <a:rPr lang="sk-SK" sz="1800" dirty="0" smtClean="0"/>
              <a:t> </a:t>
            </a:r>
            <a:r>
              <a:rPr lang="en-GB" sz="1800" dirty="0" smtClean="0"/>
              <a:t>radius </a:t>
            </a:r>
            <a:r>
              <a:rPr lang="en-GB" sz="1800" dirty="0" smtClean="0"/>
              <a:t>equal to the radius </a:t>
            </a:r>
            <a:r>
              <a:rPr lang="en-GB" sz="1800" i="1" dirty="0" smtClean="0"/>
              <a:t>a </a:t>
            </a:r>
            <a:r>
              <a:rPr lang="en-GB" sz="1800" dirty="0" smtClean="0"/>
              <a:t>of helix</a:t>
            </a:r>
            <a:r>
              <a:rPr lang="en-GB" sz="1800" i="1" dirty="0" smtClean="0"/>
              <a:t>.</a:t>
            </a:r>
            <a:endParaRPr lang="en-GB" sz="1800" dirty="0" smtClean="0"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endParaRPr lang="sk-SK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6096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9094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89948"/>
            <a:ext cx="7884368" cy="5670314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06096" y="380269"/>
            <a:ext cx="8424936" cy="15713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1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endParaRPr lang="sk-SK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endParaRPr lang="sk-SK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6096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13</a:t>
            </a:fld>
            <a:endParaRPr lang="sk-SK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Obdĺžnik 5"/>
              <p:cNvSpPr/>
              <p:nvPr/>
            </p:nvSpPr>
            <p:spPr>
              <a:xfrm>
                <a:off x="606096" y="512675"/>
                <a:ext cx="7848872" cy="12772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dirty="0" smtClean="0"/>
                  <a:t>Vector equation of a spherical helix with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 smtClean="0"/>
                  <a:t>pitches, generated by spherical helical movement of point </a:t>
                </a:r>
                <a:r>
                  <a:rPr lang="sk-SK" i="1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A</a:t>
                </a:r>
                <a:r>
                  <a:rPr lang="sk-SK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  <a:r>
                  <a:rPr lang="sk-SK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= </a:t>
                </a:r>
                <a:r>
                  <a:rPr lang="en-GB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[</a:t>
                </a:r>
                <a:r>
                  <a:rPr lang="sk-SK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0, 0, </a:t>
                </a:r>
                <a:r>
                  <a:rPr lang="sk-SK" i="1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a</a:t>
                </a:r>
                <a:r>
                  <a:rPr lang="en-GB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]</a:t>
                </a:r>
                <a:r>
                  <a:rPr lang="sk-SK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  <a:r>
                  <a:rPr lang="en-GB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with one axis </a:t>
                </a:r>
                <a:r>
                  <a:rPr lang="sk-SK" i="1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o</a:t>
                </a:r>
                <a:r>
                  <a:rPr lang="sk-SK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  <a:r>
                  <a:rPr lang="en-GB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of the spherical movement in the coordinate axis  </a:t>
                </a:r>
                <a:r>
                  <a:rPr lang="en-GB" i="1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z </a:t>
                </a:r>
                <a:r>
                  <a:rPr lang="en-GB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and the other axis </a:t>
                </a:r>
                <a:r>
                  <a:rPr lang="en-GB" i="1" dirty="0" smtClean="0"/>
                  <a:t>o</a:t>
                </a:r>
                <a:r>
                  <a:rPr lang="en-GB" dirty="0" smtClean="0"/>
                  <a:t>´ in </a:t>
                </a:r>
                <a:r>
                  <a:rPr lang="en-GB" dirty="0" smtClean="0"/>
                  <a:t>the </a:t>
                </a:r>
                <a:r>
                  <a:rPr lang="en-GB" dirty="0" smtClean="0"/>
                  <a:t>coordinate axis </a:t>
                </a:r>
                <a:r>
                  <a:rPr lang="en-GB" i="1" dirty="0" smtClean="0"/>
                  <a:t>y</a:t>
                </a:r>
                <a:r>
                  <a:rPr lang="en-GB" dirty="0" smtClean="0"/>
                  <a:t> </a:t>
                </a:r>
                <a:endParaRPr lang="en-GB" dirty="0">
                  <a:ea typeface="Cambria Math" panose="02040503050406030204" pitchFamily="18" charset="0"/>
                  <a:sym typeface="Symbol" panose="05050102010706020507" pitchFamily="18" charset="2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sk-SK" b="1">
                        <a:latin typeface="Cambria Math" panose="02040503050406030204" pitchFamily="18" charset="0"/>
                      </a:rPr>
                      <m:t>𝐫</m:t>
                    </m:r>
                    <m:d>
                      <m:dPr>
                        <m:ctrlPr>
                          <a:rPr lang="sk-SK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GB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sk-SK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sk-SK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sk-SK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sk-SK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sk-SK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sk-SK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func>
                        <m:func>
                          <m:func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sk-SK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</m:e>
                        </m:func>
                        <m:r>
                          <a:rPr lang="sk-SK" i="1">
                            <a:latin typeface="Cambria Math" panose="020405030504060302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sk-SK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sk-SK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func>
                        <m:func>
                          <m:func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sk-SK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func>
                        <m:r>
                          <a:rPr lang="sk-SK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sk-SK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sk-SK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sk-SK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func>
                      </m:e>
                    </m:d>
                  </m:oMath>
                </a14:m>
                <a:r>
                  <a:rPr lang="sk-SK" dirty="0"/>
                  <a:t>, </a:t>
                </a:r>
                <a14:m>
                  <m:oMath xmlns:m="http://schemas.openxmlformats.org/officeDocument/2006/math">
                    <m:r>
                      <a:rPr lang="sk-SK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sk-SK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⟨"/>
                        <m:endChr m:val="⟩"/>
                        <m:ctrlP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</m:t>
                        </m:r>
                      </m:e>
                    </m:d>
                    <m:r>
                      <a:rPr lang="sk-SK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sk-SK" dirty="0" smtClean="0"/>
              </a:p>
            </p:txBody>
          </p:sp>
        </mc:Choice>
        <mc:Fallback>
          <p:sp>
            <p:nvSpPr>
              <p:cNvPr id="6" name="Obdĺžni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096" y="512675"/>
                <a:ext cx="7848872" cy="1277273"/>
              </a:xfrm>
              <a:prstGeom prst="rect">
                <a:avLst/>
              </a:prstGeom>
              <a:blipFill rotWithShape="0">
                <a:blip r:embed="rId4"/>
                <a:stretch>
                  <a:fillRect l="-621" t="-2381" b="-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524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91412"/>
            <a:ext cx="7884368" cy="5670314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06096" y="380269"/>
            <a:ext cx="8424936" cy="15713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1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endParaRPr lang="sk-SK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endParaRPr lang="sk-SK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6096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14</a:t>
            </a:fld>
            <a:endParaRPr lang="sk-SK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Obdĺžnik 5"/>
              <p:cNvSpPr/>
              <p:nvPr/>
            </p:nvSpPr>
            <p:spPr>
              <a:xfrm>
                <a:off x="323528" y="380269"/>
                <a:ext cx="856895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k-SK" dirty="0" smtClean="0"/>
                  <a:t>S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sk-SK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pherical</m:t>
                    </m:r>
                    <m:r>
                      <a:rPr lang="sk-SK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sk-SK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helix</m:t>
                    </m:r>
                    <m:r>
                      <a:rPr lang="sk-SK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sk-SK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with</m:t>
                    </m:r>
                    <m:r>
                      <a:rPr lang="sk-SK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sk-SK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sk-SK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pitches</m:t>
                    </m:r>
                    <m:r>
                      <a:rPr lang="sk-SK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sk-SK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winded</m:t>
                    </m:r>
                    <m:r>
                      <a:rPr lang="sk-SK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sk-SK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on</m:t>
                    </m:r>
                    <m:r>
                      <a:rPr lang="sk-SK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sk-SK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sk-SK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sk-SK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sphere</m:t>
                    </m:r>
                  </m:oMath>
                </a14:m>
                <a:r>
                  <a:rPr lang="sk-SK" b="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  <a:r>
                  <a:rPr lang="en-GB" b="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with centre at origin  and radius </a:t>
                </a:r>
                <a:r>
                  <a:rPr lang="sk-SK" b="0" i="1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a</a:t>
                </a:r>
                <a:r>
                  <a:rPr lang="sk-SK" b="0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.</a:t>
                </a:r>
              </a:p>
            </p:txBody>
          </p:sp>
        </mc:Choice>
        <mc:Fallback>
          <p:sp>
            <p:nvSpPr>
              <p:cNvPr id="6" name="Obdĺžni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380269"/>
                <a:ext cx="8568952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569" t="-11475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1536" y="900093"/>
            <a:ext cx="800100" cy="20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4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>
              <a:xfrm>
                <a:off x="850890" y="620688"/>
                <a:ext cx="7681550" cy="504056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sk-SK" sz="1800" b="1" dirty="0" smtClean="0"/>
                  <a:t>Cylindrical </a:t>
                </a:r>
                <a:r>
                  <a:rPr lang="sk-SK" sz="1800" b="1" dirty="0" err="1" smtClean="0"/>
                  <a:t>helix</a:t>
                </a:r>
                <a:r>
                  <a:rPr lang="sk-SK" sz="1800" b="1" dirty="0" smtClean="0"/>
                  <a:t> </a:t>
                </a:r>
                <a:endParaRPr lang="sk-SK" sz="1800" b="1" dirty="0" smtClean="0"/>
              </a:p>
              <a:p>
                <a:pPr marL="0" indent="0">
                  <a:buNone/>
                </a:pPr>
                <a:r>
                  <a:rPr lang="en-GB" sz="1800" dirty="0" smtClean="0"/>
                  <a:t>Is a space curve generated by c</a:t>
                </a:r>
                <a:r>
                  <a:rPr lang="en-GB" sz="1800" dirty="0" smtClean="0"/>
                  <a:t>ylindrical </a:t>
                </a:r>
                <a:r>
                  <a:rPr lang="en-GB" sz="1800" dirty="0" err="1" smtClean="0"/>
                  <a:t>heluical</a:t>
                </a:r>
                <a:r>
                  <a:rPr lang="en-GB" sz="1800" dirty="0" smtClean="0"/>
                  <a:t> movement of a point. Cylindrical helical movement is composed from rotation about axis </a:t>
                </a:r>
                <a:r>
                  <a:rPr lang="en-GB" sz="1800" i="1" dirty="0" smtClean="0"/>
                  <a:t>o </a:t>
                </a:r>
                <a:r>
                  <a:rPr lang="en-GB" sz="1800" dirty="0" smtClean="0"/>
                  <a:t>in a given </a:t>
                </a:r>
                <a:r>
                  <a:rPr lang="en-GB" sz="1800" dirty="0"/>
                  <a:t>o</a:t>
                </a:r>
                <a:r>
                  <a:rPr lang="en-GB" sz="1800" dirty="0" smtClean="0"/>
                  <a:t>rientation by and angle </a:t>
                </a:r>
                <a:r>
                  <a:rPr lang="en-GB" sz="1800" dirty="0" smtClean="0"/>
                  <a:t> </a:t>
                </a:r>
                <a14:m>
                  <m:oMath xmlns:m="http://schemas.openxmlformats.org/officeDocument/2006/math">
                    <m:r>
                      <a:rPr lang="en-GB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GB" sz="1800" dirty="0" smtClean="0"/>
                  <a:t> </a:t>
                </a:r>
                <a:r>
                  <a:rPr lang="en-GB" sz="1800" dirty="0" smtClean="0"/>
                  <a:t>and translation in the direction of vector </a:t>
                </a:r>
                <a:r>
                  <a:rPr lang="en-GB" sz="1800" dirty="0" err="1" smtClean="0"/>
                  <a:t>colinbar</a:t>
                </a:r>
                <a:r>
                  <a:rPr lang="en-GB" sz="1800" dirty="0" smtClean="0"/>
                  <a:t> with the axis of rotation</a:t>
                </a:r>
                <a:r>
                  <a:rPr lang="sk-SK" sz="1800" dirty="0" smtClean="0"/>
                  <a:t>.</a:t>
                </a:r>
                <a:endParaRPr lang="sk-SK" sz="1800" dirty="0"/>
              </a:p>
              <a:p>
                <a:pPr marL="0" lvl="0" indent="0">
                  <a:buNone/>
                </a:pPr>
                <a:r>
                  <a:rPr lang="en-GB" sz="1800" dirty="0" smtClean="0"/>
                  <a:t>Vector equation of one pitch of a cylindrical helix generated by motion of point </a:t>
                </a: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  <a:r>
                  <a:rPr lang="sk-SK" sz="1800" i="1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A</a:t>
                </a:r>
                <a:r>
                  <a:rPr lang="sk-SK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  <a:r>
                  <a:rPr lang="sk-SK" sz="1800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= </a:t>
                </a:r>
                <a:r>
                  <a:rPr lang="en-GB" sz="1800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[</a:t>
                </a:r>
                <a:r>
                  <a:rPr lang="sk-SK" sz="1800" i="1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a</a:t>
                </a:r>
                <a:r>
                  <a:rPr lang="sk-SK" sz="1800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, 0, 0</a:t>
                </a: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]</a:t>
                </a:r>
                <a:r>
                  <a:rPr lang="sk-SK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about axis of the movement in the coordinate axi</a:t>
                </a: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s </a:t>
                </a:r>
                <a:r>
                  <a:rPr lang="en-GB" sz="1800" i="1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z</a:t>
                </a: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, while </a:t>
                </a:r>
                <a:r>
                  <a:rPr lang="en-GB" sz="1800" i="1" dirty="0" smtClean="0">
                    <a:cs typeface="Times New Roman" panose="02020603050405020304" pitchFamily="18" charset="0"/>
                  </a:rPr>
                  <a:t>v</a:t>
                </a:r>
                <a:r>
                  <a:rPr lang="en-GB" sz="1800" baseline="-30000" dirty="0" smtClean="0">
                    <a:cs typeface="Times New Roman" panose="02020603050405020304" pitchFamily="18" charset="0"/>
                  </a:rPr>
                  <a:t>0  </a:t>
                </a:r>
                <a:r>
                  <a:rPr lang="en-GB" sz="1800" dirty="0" smtClean="0">
                    <a:cs typeface="Times New Roman" panose="02020603050405020304" pitchFamily="18" charset="0"/>
                  </a:rPr>
                  <a:t>is a reduced pitch </a:t>
                </a:r>
                <a:r>
                  <a:rPr lang="en-GB" sz="1800" dirty="0" smtClean="0"/>
                  <a:t>–</a:t>
                </a:r>
                <a:r>
                  <a:rPr lang="en-GB" sz="1800" dirty="0" smtClean="0">
                    <a:cs typeface="Times New Roman" panose="02020603050405020304" pitchFamily="18" charset="0"/>
                  </a:rPr>
                  <a:t> translate </a:t>
                </a:r>
                <a:r>
                  <a:rPr lang="en-GB" sz="1800" dirty="0" err="1" smtClean="0">
                    <a:cs typeface="Times New Roman" panose="02020603050405020304" pitchFamily="18" charset="0"/>
                  </a:rPr>
                  <a:t>coresponding</a:t>
                </a:r>
                <a:r>
                  <a:rPr lang="en-GB" sz="1800" dirty="0" smtClean="0">
                    <a:cs typeface="Times New Roman" panose="02020603050405020304" pitchFamily="18" charset="0"/>
                  </a:rPr>
                  <a:t> to rotation bout angle 1 radian has form  </a:t>
                </a:r>
              </a:p>
              <a:p>
                <a:pPr marL="0" indent="0">
                  <a:buNone/>
                </a:pPr>
                <a:endParaRPr lang="en-GB" sz="1800" dirty="0" smtClean="0"/>
              </a:p>
              <a:p>
                <a:pPr marL="0" indent="0">
                  <a:buNone/>
                </a:pPr>
                <a:endParaRPr lang="sk-SK" sz="1800" dirty="0"/>
              </a:p>
              <a:p>
                <a:pPr marL="0" indent="0">
                  <a:buNone/>
                </a:pPr>
                <a:endParaRPr lang="sk-SK" sz="1800" dirty="0" smtClean="0"/>
              </a:p>
              <a:p>
                <a:pPr marL="0" lvl="0" indent="0">
                  <a:buNone/>
                </a:pPr>
                <a:r>
                  <a:rPr lang="sk-SK" sz="1800" i="1" dirty="0" smtClean="0">
                    <a:ea typeface="Cambria Math" panose="02040503050406030204" pitchFamily="18" charset="0"/>
                  </a:rPr>
                  <a:t>a</a:t>
                </a:r>
                <a:r>
                  <a:rPr lang="sk-SK" sz="1800" dirty="0" smtClean="0">
                    <a:ea typeface="Cambria Math" panose="02040503050406030204" pitchFamily="18" charset="0"/>
                  </a:rPr>
                  <a:t> </a:t>
                </a:r>
                <a:r>
                  <a:rPr lang="sk-SK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 0 </a:t>
                </a: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is radius of the helix</a:t>
                </a: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, </a:t>
                </a:r>
                <a:endParaRPr lang="en-GB" sz="1800" dirty="0" smtClean="0">
                  <a:ea typeface="Cambria Math" panose="02040503050406030204" pitchFamily="18" charset="0"/>
                  <a:sym typeface="Symbol" panose="05050102010706020507" pitchFamily="18" charset="2"/>
                </a:endParaRPr>
              </a:p>
              <a:p>
                <a:pPr marL="0" lvl="0" indent="0">
                  <a:buNone/>
                </a:pP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axis of the helix is in coordinate axis </a:t>
                </a:r>
                <a:r>
                  <a:rPr lang="en-GB" sz="1800" i="1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z</a:t>
                </a:r>
                <a:endParaRPr lang="en-GB" sz="1800" i="1" dirty="0" smtClean="0">
                  <a:ea typeface="Cambria Math" panose="02040503050406030204" pitchFamily="18" charset="0"/>
                  <a:sym typeface="Symbol" panose="05050102010706020507" pitchFamily="18" charset="2"/>
                </a:endParaRPr>
              </a:p>
              <a:p>
                <a:pPr marL="0" lvl="0" indent="0">
                  <a:buNone/>
                </a:pP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GB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𝛼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=2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𝜋</m:t>
                    </m:r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determines</m:t>
                    </m:r>
                    <m: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one</m:t>
                    </m:r>
                    <m: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pitch</m:t>
                    </m:r>
                    <m: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of</m:t>
                    </m:r>
                    <m: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the</m:t>
                    </m:r>
                    <m: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helix</m:t>
                    </m:r>
                    <m: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 (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full</m:t>
                    </m:r>
                    <m: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turn</m:t>
                    </m:r>
                    <m:r>
                      <a:rPr lang="en-GB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)</m:t>
                    </m:r>
                  </m:oMath>
                </a14:m>
                <a:endParaRPr lang="en-GB" sz="1800" dirty="0" smtClean="0">
                  <a:ea typeface="Cambria Math" panose="02040503050406030204" pitchFamily="18" charset="0"/>
                </a:endParaRPr>
              </a:p>
              <a:p>
                <a:pPr marL="0" lvl="0" indent="0">
                  <a:buNone/>
                </a:pPr>
                <a:r>
                  <a:rPr lang="en-GB" sz="1800" i="1" dirty="0" smtClean="0">
                    <a:cs typeface="Times New Roman" panose="02020603050405020304" pitchFamily="18" charset="0"/>
                  </a:rPr>
                  <a:t>v</a:t>
                </a:r>
                <a:r>
                  <a:rPr lang="en-GB" sz="1800" dirty="0" smtClean="0">
                    <a:cs typeface="Times New Roman" panose="02020603050405020304" pitchFamily="18" charset="0"/>
                  </a:rPr>
                  <a:t> </a:t>
                </a:r>
                <a:r>
                  <a:rPr lang="en-GB" sz="1800" dirty="0">
                    <a:cs typeface="Times New Roman" panose="02020603050405020304" pitchFamily="18" charset="0"/>
                  </a:rPr>
                  <a:t>= </a:t>
                </a:r>
                <a:r>
                  <a:rPr lang="en-GB" sz="1800" dirty="0" smtClean="0">
                    <a:cs typeface="Times New Roman" panose="02020603050405020304" pitchFamily="18" charset="0"/>
                  </a:rPr>
                  <a:t>2</a:t>
                </a:r>
                <a:r>
                  <a:rPr lang="en-GB" sz="1800" dirty="0" smtClean="0">
                    <a:cs typeface="Times New Roman" panose="02020603050405020304" pitchFamily="18" charset="0"/>
                    <a:sym typeface="Symbol" panose="05050102010706020507" pitchFamily="18" charset="2"/>
                  </a:rPr>
                  <a:t></a:t>
                </a:r>
                <a:r>
                  <a:rPr lang="en-GB" sz="1800" i="1" dirty="0" smtClean="0">
                    <a:cs typeface="Times New Roman" panose="02020603050405020304" pitchFamily="18" charset="0"/>
                  </a:rPr>
                  <a:t>v</a:t>
                </a:r>
                <a:r>
                  <a:rPr lang="en-GB" sz="1800" baseline="-30000" dirty="0" smtClean="0">
                    <a:cs typeface="Times New Roman" panose="02020603050405020304" pitchFamily="18" charset="0"/>
                  </a:rPr>
                  <a:t>0</a:t>
                </a:r>
                <a:r>
                  <a:rPr lang="en-GB" sz="1800" dirty="0" smtClean="0">
                    <a:cs typeface="Times New Roman" panose="02020603050405020304" pitchFamily="18" charset="0"/>
                  </a:rPr>
                  <a:t> </a:t>
                </a:r>
                <a:r>
                  <a:rPr lang="en-GB" sz="1800" dirty="0" smtClean="0">
                    <a:cs typeface="Times New Roman" panose="02020603050405020304" pitchFamily="18" charset="0"/>
                  </a:rPr>
                  <a:t>is the pitch of the helix</a:t>
                </a:r>
                <a:endParaRPr lang="en-GB" sz="18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50890" y="620688"/>
                <a:ext cx="7681550" cy="5040560"/>
              </a:xfrm>
              <a:blipFill rotWithShape="0">
                <a:blip r:embed="rId3"/>
                <a:stretch>
                  <a:fillRect l="-714" t="-726" r="-7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6096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2</a:t>
            </a:fld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dĺžnik 6"/>
              <p:cNvSpPr/>
              <p:nvPr/>
            </p:nvSpPr>
            <p:spPr>
              <a:xfrm>
                <a:off x="1645512" y="3284984"/>
                <a:ext cx="5974488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sk-SK" b="1" i="0" smtClean="0">
                        <a:latin typeface="Cambria Math" panose="02040503050406030204" pitchFamily="18" charset="0"/>
                      </a:rPr>
                      <m:t>𝐫</m:t>
                    </m:r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sk-SK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func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func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sSub>
                          <m:sSubPr>
                            <m:ctrlP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sk-SK" dirty="0" smtClean="0"/>
                  <a:t>, </a:t>
                </a:r>
                <a14:m>
                  <m:oMath xmlns:m="http://schemas.openxmlformats.org/officeDocument/2006/math">
                    <m:r>
                      <a:rPr lang="sk-SK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sk-SK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⟨"/>
                        <m:endChr m:val="⟩"/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</m:t>
                        </m:r>
                      </m:e>
                    </m:d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⟨"/>
                        <m:endChr m:val="⟩"/>
                        <m:ctrlP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0, 2</m:t>
                        </m:r>
                        <m: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Obdĺžni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5512" y="3284984"/>
                <a:ext cx="5974488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ok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00" y="2092905"/>
            <a:ext cx="8309200" cy="3923642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8776" y="476672"/>
            <a:ext cx="8424936" cy="157139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k-SK" sz="1800" dirty="0" smtClean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endParaRPr lang="sk-SK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  <a:p>
            <a:pPr marL="0" indent="0">
              <a:buNone/>
            </a:pPr>
            <a:r>
              <a:rPr lang="sk-SK" sz="1800" dirty="0" smtClean="0">
                <a:latin typeface="Cambria Math" panose="02040503050406030204" pitchFamily="18" charset="0"/>
                <a:ea typeface="Cambria Math" panose="02040503050406030204" pitchFamily="18" charset="0"/>
              </a:rPr>
              <a:t>	</a:t>
            </a:r>
            <a:endParaRPr lang="sk-SK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6096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3</a:t>
            </a:fld>
            <a:endParaRPr lang="sk-SK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Obdĺžnik 5"/>
              <p:cNvSpPr/>
              <p:nvPr/>
            </p:nvSpPr>
            <p:spPr>
              <a:xfrm>
                <a:off x="683568" y="548680"/>
                <a:ext cx="7848872" cy="149938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sk-SK" dirty="0" err="1" smtClean="0"/>
                  <a:t>Frenet-Serret</a:t>
                </a:r>
                <a:r>
                  <a:rPr lang="sk-SK" dirty="0" smtClean="0"/>
                  <a:t> </a:t>
                </a:r>
                <a:r>
                  <a:rPr lang="sk-SK" dirty="0" err="1" smtClean="0"/>
                  <a:t>trihedron</a:t>
                </a:r>
                <a:r>
                  <a:rPr lang="sk-SK" dirty="0" smtClean="0"/>
                  <a:t> at </a:t>
                </a:r>
                <a:r>
                  <a:rPr lang="sk-SK" dirty="0" err="1" smtClean="0"/>
                  <a:t>the</a:t>
                </a:r>
                <a:r>
                  <a:rPr lang="sk-SK" dirty="0" smtClean="0"/>
                  <a:t> point </a:t>
                </a:r>
                <a:r>
                  <a:rPr lang="sk-SK" i="1" dirty="0" smtClean="0"/>
                  <a:t>P</a:t>
                </a:r>
                <a:r>
                  <a:rPr lang="sk-SK" dirty="0" smtClean="0"/>
                  <a:t>(</a:t>
                </a:r>
                <a:r>
                  <a:rPr lang="sk-SK" i="1" dirty="0" smtClean="0"/>
                  <a:t>u</a:t>
                </a:r>
                <a:r>
                  <a:rPr lang="sk-SK" dirty="0"/>
                  <a:t>), </a:t>
                </a:r>
                <a14:m>
                  <m:oMath xmlns:m="http://schemas.openxmlformats.org/officeDocument/2006/math">
                    <m:r>
                      <a:rPr lang="sk-SK" b="0" i="1" smtClean="0">
                        <a:latin typeface="Cambria Math" panose="02040503050406030204" pitchFamily="18" charset="0"/>
                      </a:rPr>
                      <m:t>𝑢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⟨"/>
                        <m:endChr m:val="⟩"/>
                        <m:ctrlP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</m:t>
                        </m:r>
                      </m:e>
                    </m:d>
                  </m:oMath>
                </a14:m>
                <a:endParaRPr lang="sk-SK" b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b="1" i="0" smtClean="0">
                          <a:latin typeface="Cambria Math" panose="02040503050406030204" pitchFamily="18" charset="0"/>
                        </a:rPr>
                        <m:t>𝐭</m:t>
                      </m:r>
                      <m:d>
                        <m:dPr>
                          <m:ctrlPr>
                            <a:rPr lang="sk-SK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sk-SK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func>
                            <m:funcPr>
                              <m:ctrlPr>
                                <a:rPr lang="sk-SK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sk-SK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sk-SK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sk-SK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func>
                          <m:r>
                            <a:rPr lang="sk-S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sk-S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func>
                            <m:funcPr>
                              <m:ctrlPr>
                                <a:rPr lang="sk-SK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sk-SK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sk-SK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sk-SK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e>
                          </m:func>
                          <m:r>
                            <a:rPr lang="sk-S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 </m:t>
                          </m:r>
                          <m:r>
                            <a:rPr lang="sk-SK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sSub>
                            <m:sSubPr>
                              <m:ctrlPr>
                                <a:rPr lang="sk-SK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k-SK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sk-SK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sk-SK" dirty="0" smtClean="0"/>
              </a:p>
              <a:p>
                <a14:m>
                  <m:oMath xmlns:m="http://schemas.openxmlformats.org/officeDocument/2006/math">
                    <m:r>
                      <a:rPr lang="sk-SK" b="1" i="0" smtClean="0">
                        <a:latin typeface="Cambria Math" panose="02040503050406030204" pitchFamily="18" charset="0"/>
                      </a:rPr>
                      <m:t>𝐛</m:t>
                    </m:r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sk-SK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func>
                          <m:func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 −</m:t>
                            </m:r>
                            <m:sSub>
                              <m:sSubPr>
                                <m:ctrlPr>
                                  <a:rPr lang="sk-SK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sk-SK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𝑣</m:t>
                                </m:r>
                              </m:e>
                              <m:sub>
                                <m:r>
                                  <a:rPr lang="sk-SK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func>
                              <m:funcPr>
                                <m:ctrlPr>
                                  <a:rPr lang="sk-SK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sk-SK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cos</m:t>
                                </m:r>
                              </m:fName>
                              <m:e>
                                <m:r>
                                  <a:rPr lang="sk-SK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sk-SK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sk-SK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</m:t>
                                </m:r>
                                <m:r>
                                  <a:rPr lang="sk-SK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func>
                          </m:e>
                        </m:func>
                      </m:e>
                    </m:d>
                    <m:r>
                      <a:rPr lang="sk-SK" b="0" i="1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sk-SK" b="0" i="1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sk-SK" dirty="0"/>
                  <a:t>        </a:t>
                </a:r>
                <a14:m>
                  <m:oMath xmlns:m="http://schemas.openxmlformats.org/officeDocument/2006/math">
                    <m:r>
                      <a:rPr lang="sk-SK" b="1" i="0" smtClean="0">
                        <a:latin typeface="Cambria Math" panose="02040503050406030204" pitchFamily="18" charset="0"/>
                      </a:rPr>
                      <m:t>𝐧</m:t>
                    </m:r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sk-SK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func>
                              <m:funcPr>
                                <m:ctrlPr>
                                  <a:rPr lang="sk-SK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sk-SK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r>
                                  <a:rPr lang="sk-SK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sk-SK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sk-SK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, 0</m:t>
                                </m:r>
                              </m:e>
                            </m:func>
                          </m:e>
                        </m:func>
                      </m:e>
                    </m:d>
                  </m:oMath>
                </a14:m>
                <a:endParaRPr lang="sk-SK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sk-SK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sk-SK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k-SK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sk-SK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sk-SK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sk-SK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sk-SK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sk-SK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sSup>
                        <m:sSupPr>
                          <m:ctrlPr>
                            <a:rPr lang="sk-SK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          </m:t>
                          </m:r>
                        </m:e>
                        <m:sup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sk-SK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sk-SK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k-SK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sSup>
                            <m:sSupPr>
                              <m:ctrlPr>
                                <a:rPr lang="sk-SK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k-SK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sk-SK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p>
                        <m:sSupPr>
                          <m:ctrlPr>
                            <a:rPr lang="sk-SK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          </m:t>
                          </m:r>
                        </m:e>
                        <m:sup>
                          <m:r>
                            <a:rPr lang="sk-SK" i="1">
                              <a:latin typeface="Cambria Math" panose="02040503050406030204" pitchFamily="18" charset="0"/>
                            </a:rPr>
                            <m:t>1</m:t>
                          </m:r>
                        </m:sup>
                      </m:sSup>
                      <m:r>
                        <a:rPr lang="sk-SK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d>
                        <m:dPr>
                          <m:ctrlPr>
                            <a:rPr lang="sk-SK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k-SK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sk-SK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k-SK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sk-SK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k-SK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sk-SK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den>
                      </m:f>
                      <m:sSup>
                        <m:sSupPr>
                          <m:ctrlPr>
                            <a:rPr lang="sk-SK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sk-SK" b="0" i="1">
                              <a:latin typeface="Cambria Math" panose="02040503050406030204" pitchFamily="18" charset="0"/>
                            </a:rPr>
                            <m:t>          </m:t>
                          </m:r>
                        </m:e>
                        <m:sup>
                          <m:r>
                            <a:rPr lang="sk-SK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sk-SK" i="1">
                          <a:latin typeface="Cambria Math" panose="02040503050406030204" pitchFamily="18" charset="0"/>
                        </a:rPr>
                        <m:t>𝑘</m:t>
                      </m:r>
                      <m:d>
                        <m:dPr>
                          <m:ctrlPr>
                            <a:rPr lang="sk-SK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sk-SK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d>
                      <m:r>
                        <a:rPr lang="sk-SK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sk-SK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sk-SK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sk-SK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sk-SK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sk-SK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sk-SK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sk-SK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sk-SK" dirty="0" smtClean="0"/>
              </a:p>
            </p:txBody>
          </p:sp>
        </mc:Choice>
        <mc:Fallback>
          <p:sp>
            <p:nvSpPr>
              <p:cNvPr id="6" name="Obdĺžni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48680"/>
                <a:ext cx="7848872" cy="1499385"/>
              </a:xfrm>
              <a:prstGeom prst="rect">
                <a:avLst/>
              </a:prstGeom>
              <a:blipFill rotWithShape="0">
                <a:blip r:embed="rId4"/>
                <a:stretch>
                  <a:fillRect l="-621" t="-20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BlokTextu 7"/>
          <p:cNvSpPr txBox="1"/>
          <p:nvPr/>
        </p:nvSpPr>
        <p:spPr>
          <a:xfrm>
            <a:off x="618776" y="5969130"/>
            <a:ext cx="70810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Cylindrical helix is a curve of constant non-zero first and second curvature</a:t>
            </a:r>
            <a:r>
              <a:rPr lang="sk-SK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8131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322407"/>
            <a:ext cx="8064896" cy="100811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sz="3600" dirty="0" smtClean="0"/>
              <a:t>Cylindrical helix is a curve winded on a rotational cylindrical surface with axis in the axis of the helical movement </a:t>
            </a:r>
            <a:r>
              <a:rPr lang="en-GB" sz="3600" i="1" dirty="0" smtClean="0"/>
              <a:t>o</a:t>
            </a:r>
            <a:r>
              <a:rPr lang="en-GB" sz="3600" dirty="0" smtClean="0"/>
              <a:t> and basic circle that is the circle of rotation of point </a:t>
            </a:r>
            <a:r>
              <a:rPr lang="en-GB" sz="3600" i="1" dirty="0" smtClean="0"/>
              <a:t>A</a:t>
            </a:r>
            <a:r>
              <a:rPr lang="en-GB" sz="3600" dirty="0" smtClean="0"/>
              <a:t> about axis </a:t>
            </a:r>
            <a:r>
              <a:rPr lang="en-GB" sz="3600" i="1" dirty="0" smtClean="0"/>
              <a:t>o</a:t>
            </a:r>
            <a:r>
              <a:rPr lang="en-GB" sz="3600" dirty="0" smtClean="0"/>
              <a:t> with the radius </a:t>
            </a:r>
            <a:r>
              <a:rPr lang="en-GB" sz="3600" i="1" dirty="0" smtClean="0"/>
              <a:t>a</a:t>
            </a:r>
            <a:r>
              <a:rPr lang="en-GB" sz="3600" dirty="0" smtClean="0"/>
              <a:t> (radius of the helix)</a:t>
            </a:r>
            <a:r>
              <a:rPr lang="en-GB" sz="3300" dirty="0" smtClean="0"/>
              <a:t>. </a:t>
            </a:r>
            <a:endParaRPr lang="en-GB" sz="3300" dirty="0" smtClean="0">
              <a:ea typeface="Cambria Math" panose="02040503050406030204" pitchFamily="18" charset="0"/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6096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4</a:t>
            </a:fld>
            <a:endParaRPr lang="sk-SK"/>
          </a:p>
        </p:txBody>
      </p:sp>
      <p:pic>
        <p:nvPicPr>
          <p:cNvPr id="7" name="Obrázo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" y="1392277"/>
            <a:ext cx="9144000" cy="4840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"/>
    </mc:Choice>
    <mc:Fallback xmlns="">
      <p:transition spd="slow" advTm="27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3"/>
          <a:srcRect l="22430" t="5784" r="4674" b="16130"/>
          <a:stretch/>
        </p:blipFill>
        <p:spPr>
          <a:xfrm>
            <a:off x="1835696" y="1328928"/>
            <a:ext cx="6552728" cy="388843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/>
              <p:cNvSpPr>
                <a:spLocks noChangeArrowheads="1"/>
              </p:cNvSpPr>
              <p:nvPr/>
            </p:nvSpPr>
            <p:spPr bwMode="auto">
              <a:xfrm>
                <a:off x="557815" y="266841"/>
                <a:ext cx="8172400" cy="601260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dirty="0" smtClean="0">
                    <a:cs typeface="Times New Roman" panose="02020603050405020304" pitchFamily="18" charset="0"/>
                  </a:rPr>
                  <a:t>One pitch of cylindrical helix might be developed to the hypotenuse of a right-angled triangle </a:t>
                </a:r>
                <a:r>
                  <a:rPr kumimoji="0" lang="en-GB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Times New Roman" panose="02020603050405020304" pitchFamily="18" charset="0"/>
                  </a:rPr>
                  <a:t>with legs of size </a:t>
                </a:r>
                <a:r>
                  <a:rPr kumimoji="0" lang="en-GB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Times New Roman" panose="02020603050405020304" pitchFamily="18" charset="0"/>
                  </a:rPr>
                  <a:t>v</a:t>
                </a:r>
                <a:r>
                  <a:rPr kumimoji="0" lang="en-GB" b="0" i="0" u="none" strike="noStrike" cap="none" normalizeH="0" baseline="-3000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Times New Roman" panose="02020603050405020304" pitchFamily="18" charset="0"/>
                  </a:rPr>
                  <a:t> </a:t>
                </a:r>
                <a:r>
                  <a:rPr kumimoji="0" lang="en-GB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Times New Roman" panose="02020603050405020304" pitchFamily="18" charset="0"/>
                  </a:rPr>
                  <a:t>(pitch of the helix) and 2π</a:t>
                </a:r>
                <a:r>
                  <a:rPr kumimoji="0" lang="en-GB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Times New Roman" panose="02020603050405020304" pitchFamily="18" charset="0"/>
                  </a:rPr>
                  <a:t>a</a:t>
                </a:r>
                <a:r>
                  <a:rPr kumimoji="0" lang="en-GB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Times New Roman" panose="02020603050405020304" pitchFamily="18" charset="0"/>
                  </a:rPr>
                  <a:t> (circumference of the basic circle</a:t>
                </a:r>
                <a:r>
                  <a:rPr kumimoji="0" lang="en-GB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Times New Roman" panose="02020603050405020304" pitchFamily="18" charset="0"/>
                  </a:rPr>
                  <a:t> of rotational cylindrical surface</a:t>
                </a:r>
                <a:r>
                  <a:rPr kumimoji="0" lang="sk-SK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Times New Roman" panose="02020603050405020304" pitchFamily="18" charset="0"/>
                  </a:rPr>
                  <a:t>,</a:t>
                </a:r>
                <a:r>
                  <a:rPr kumimoji="0" lang="en-GB" b="0" i="0" u="none" strike="noStrike" cap="none" normalizeH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Times New Roman" panose="02020603050405020304" pitchFamily="18" charset="0"/>
                  </a:rPr>
                  <a:t> on which the helix is winded</a:t>
                </a:r>
                <a:r>
                  <a:rPr kumimoji="0" lang="en-GB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Times New Roman" panose="02020603050405020304" pitchFamily="18" charset="0"/>
                  </a:rPr>
                  <a:t>)</a:t>
                </a:r>
                <a:r>
                  <a:rPr kumimoji="0" lang="sk-SK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Times New Roman" panose="02020603050405020304" pitchFamily="18" charset="0"/>
                  </a:rPr>
                  <a:t>.</a:t>
                </a:r>
                <a:endParaRPr kumimoji="0" lang="sk-SK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endParaRPr>
              </a:p>
              <a:p>
                <a:pPr algn="just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sk-SK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sk-SK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</m:t>
                          </m:r>
                          <m:sSup>
                            <m:sSupPr>
                              <m:ctrlPr>
                                <a:rPr lang="sk-SK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sk-SK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𝐴</m:t>
                              </m:r>
                            </m:e>
                            <m:sup>
                              <m:r>
                                <a:rPr lang="sk-SK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𝑠</m:t>
                              </m:r>
                            </m:sup>
                          </m:sSup>
                        </m:e>
                      </m:d>
                      <m:r>
                        <a:rPr lang="sk-SK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sk-SK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sk-SK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sk-SK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sk-SK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sk-SK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sk-SK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sk-SK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sk-SK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sk-SK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sk-SK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sk-SK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p>
                              <m:r>
                                <a:rPr lang="sk-SK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  <m:r>
                        <a:rPr lang="sk-SK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sk-SK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sk-SK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sk-SK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sk-SK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sk-SK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sk-SK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sSubSup>
                            <m:sSubSupPr>
                              <m:ctrlPr>
                                <a:rPr lang="sk-SK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sk-SK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sk-SK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sk-SK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rad>
                      <m:r>
                        <a:rPr lang="sk-SK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=2</m:t>
                      </m:r>
                      <m:r>
                        <a:rPr lang="sk-SK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𝜋</m:t>
                      </m:r>
                      <m:r>
                        <a:rPr lang="sk-SK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𝑑</m:t>
                      </m:r>
                    </m:oMath>
                  </m:oMathPara>
                </a14:m>
                <a:endParaRPr lang="sk-SK" dirty="0"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k-SK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sk-SK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Times New Roman" panose="02020603050405020304" pitchFamily="18" charset="0"/>
                  </a:rPr>
                  <a:t> </a:t>
                </a: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k-SK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sk-SK" dirty="0" smtClean="0"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sk-SK" dirty="0"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sk-SK" dirty="0"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k-SK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sk-SK" dirty="0"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k-SK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sk-SK" dirty="0"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k-SK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lang="sk-SK" dirty="0"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sk-SK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GB" dirty="0" smtClean="0">
                    <a:cs typeface="Times New Roman" panose="02020603050405020304" pitchFamily="18" charset="0"/>
                  </a:rPr>
                  <a:t>Angle </a:t>
                </a:r>
                <a:r>
                  <a:rPr kumimoji="0" lang="en-GB" b="0" i="1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Times New Roman" panose="02020603050405020304" pitchFamily="18" charset="0"/>
                    <a:sym typeface="Symbol" panose="05050102010706020507" pitchFamily="18" charset="2"/>
                  </a:rPr>
                  <a:t></a:t>
                </a:r>
                <a:r>
                  <a:rPr kumimoji="0" lang="en-GB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Times New Roman" panose="02020603050405020304" pitchFamily="18" charset="0"/>
                  </a:rPr>
                  <a:t>, </a:t>
                </a:r>
                <a:r>
                  <a:rPr kumimoji="0" lang="en-GB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Times New Roman" panose="02020603050405020304" pitchFamily="18" charset="0"/>
                  </a:rPr>
                  <a:t>formed by all tangent lines to cylindrical helix with the plane perpendicular to axis</a:t>
                </a:r>
                <a:r>
                  <a:rPr kumimoji="0" lang="sk-SK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Times New Roman" panose="02020603050405020304" pitchFamily="18" charset="0"/>
                  </a:rPr>
                  <a:t> </a:t>
                </a:r>
                <a:r>
                  <a:rPr kumimoji="0" lang="en-GB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Times New Roman" panose="02020603050405020304" pitchFamily="18" charset="0"/>
                  </a:rPr>
                  <a:t>of the helical movement is constant. Cylindrical helix is a curve of constant slope determined as </a:t>
                </a:r>
                <a14:m>
                  <m:oMath xmlns:m="http://schemas.openxmlformats.org/officeDocument/2006/math">
                    <m:r>
                      <a:rPr kumimoji="0" lang="en-GB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sk-SK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𝑡𝑔</m:t>
                    </m:r>
                    <m:r>
                      <a:rPr kumimoji="0" lang="sk-SK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sk-SK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𝜑</m:t>
                    </m:r>
                    <m:r>
                      <a:rPr kumimoji="0" lang="sk-SK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sk-SK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sk-SK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num>
                      <m:den>
                        <m:r>
                          <a:rPr kumimoji="0" lang="sk-SK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kumimoji="0" lang="sk-SK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kumimoji="0" lang="sk-SK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  <m:r>
                      <a:rPr kumimoji="0" lang="sk-SK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sk-SK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kumimoji="0" lang="sk-SK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kumimoji="0" lang="sk-SK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kumimoji="0" lang="sk-SK" b="0" i="1" u="none" strike="noStrike" cap="none" normalizeH="0" baseline="0" smtClean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0</m:t>
                            </m:r>
                          </m:sub>
                        </m:sSub>
                      </m:num>
                      <m:den>
                        <m:r>
                          <a:rPr kumimoji="0" lang="sk-SK" b="0" i="1" u="none" strike="noStrike" cap="none" normalizeH="0" baseline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kumimoji="0" lang="sk-SK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cs typeface="Times New Roman" panose="02020603050405020304" pitchFamily="18" charset="0"/>
                  </a:rPr>
                  <a:t> .</a:t>
                </a:r>
              </a:p>
            </p:txBody>
          </p:sp>
        </mc:Choice>
        <mc:Fallback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7815" y="266841"/>
                <a:ext cx="8172400" cy="6012608"/>
              </a:xfrm>
              <a:prstGeom prst="rect">
                <a:avLst/>
              </a:prstGeom>
              <a:blipFill rotWithShape="0">
                <a:blip r:embed="rId4"/>
                <a:stretch>
                  <a:fillRect l="-672" t="-101" r="-597" b="-30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6096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839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>
              <a:xfrm>
                <a:off x="754366" y="620688"/>
                <a:ext cx="7850082" cy="5688632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1800" b="1" dirty="0" smtClean="0"/>
                  <a:t>Co</a:t>
                </a:r>
                <a:r>
                  <a:rPr lang="en-GB" sz="1800" b="1" dirty="0" smtClean="0"/>
                  <a:t>nical helix </a:t>
                </a:r>
              </a:p>
              <a:p>
                <a:pPr marL="0" indent="0">
                  <a:buNone/>
                </a:pPr>
                <a:r>
                  <a:rPr lang="en-GB" sz="1800" dirty="0" smtClean="0"/>
                  <a:t>is a space curve generated by conical helical movement of a point</a:t>
                </a:r>
                <a:r>
                  <a:rPr lang="en-GB" sz="1800" dirty="0" smtClean="0"/>
                  <a:t>. </a:t>
                </a:r>
              </a:p>
              <a:p>
                <a:pPr marL="0" indent="0">
                  <a:buNone/>
                </a:pPr>
                <a:r>
                  <a:rPr lang="en-GB" sz="1800" dirty="0" smtClean="0"/>
                  <a:t>Co</a:t>
                </a:r>
                <a:r>
                  <a:rPr lang="en-GB" sz="1800" dirty="0" smtClean="0"/>
                  <a:t>nical helical movement is composed from rotation about axis </a:t>
                </a:r>
                <a:r>
                  <a:rPr lang="en-GB" sz="1800" i="1" dirty="0" smtClean="0"/>
                  <a:t>o </a:t>
                </a:r>
                <a:r>
                  <a:rPr lang="en-GB" sz="1800" dirty="0" smtClean="0"/>
                  <a:t>with given oriented angle</a:t>
                </a:r>
                <a:r>
                  <a:rPr lang="en-GB" sz="1800" dirty="0" smtClean="0"/>
                  <a:t> </a:t>
                </a:r>
                <a:r>
                  <a:rPr lang="en-GB" sz="1800" i="1" dirty="0" smtClean="0">
                    <a:sym typeface="Symbol" panose="05050102010706020507" pitchFamily="18" charset="2"/>
                  </a:rPr>
                  <a:t></a:t>
                </a:r>
                <a:r>
                  <a:rPr lang="en-GB" sz="1800" dirty="0" smtClean="0"/>
                  <a:t>  and scaling to the point bode </a:t>
                </a:r>
                <a:r>
                  <a:rPr lang="en-GB" sz="1800" i="1" dirty="0" smtClean="0"/>
                  <a:t>V</a:t>
                </a:r>
                <a:r>
                  <a:rPr lang="en-GB" sz="1800" dirty="0" smtClean="0"/>
                  <a:t> on the axis </a:t>
                </a:r>
                <a:r>
                  <a:rPr lang="en-GB" sz="1800" i="1" dirty="0" smtClean="0"/>
                  <a:t>o</a:t>
                </a:r>
                <a:r>
                  <a:rPr lang="en-GB" sz="1800" dirty="0" smtClean="0"/>
                  <a:t> b</a:t>
                </a:r>
                <a:r>
                  <a:rPr lang="en-GB" sz="1800" dirty="0" smtClean="0"/>
                  <a:t>y</a:t>
                </a:r>
                <a:r>
                  <a:rPr lang="en-GB" sz="1800" dirty="0" smtClean="0"/>
                  <a:t> </a:t>
                </a:r>
                <a:r>
                  <a:rPr lang="en-GB" sz="1800" dirty="0" smtClean="0"/>
                  <a:t>c</a:t>
                </a:r>
                <a:r>
                  <a:rPr lang="en-GB" sz="1800" dirty="0" smtClean="0"/>
                  <a:t>oefficient </a:t>
                </a:r>
                <a:r>
                  <a:rPr lang="sk-SK" sz="1800" dirty="0" smtClean="0">
                    <a:sym typeface="Symbol" panose="05050102010706020507" pitchFamily="18" charset="2"/>
                  </a:rPr>
                  <a:t></a:t>
                </a:r>
                <a:r>
                  <a:rPr lang="en-GB" sz="1800" dirty="0" smtClean="0">
                    <a:sym typeface="Symbol" panose="05050102010706020507" pitchFamily="18" charset="2"/>
                  </a:rPr>
                  <a:t> </a:t>
                </a:r>
                <a:r>
                  <a:rPr lang="sk-SK" sz="1800" dirty="0" smtClean="0"/>
                  <a:t>1.</a:t>
                </a:r>
                <a:endParaRPr lang="sk-SK" sz="1800" dirty="0"/>
              </a:p>
              <a:p>
                <a:pPr marL="0" indent="0">
                  <a:buNone/>
                </a:pPr>
                <a:r>
                  <a:rPr lang="en-GB" sz="1800" dirty="0" smtClean="0"/>
                  <a:t>Vector equation of conical helix generated </a:t>
                </a:r>
                <a:r>
                  <a:rPr lang="en-GB" sz="1800" dirty="0" smtClean="0"/>
                  <a:t>by motion of point</a:t>
                </a:r>
                <a:r>
                  <a:rPr lang="sk-SK" sz="1800" dirty="0" smtClean="0"/>
                  <a:t> </a:t>
                </a:r>
                <a:r>
                  <a:rPr lang="sk-SK" sz="1800" i="1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A</a:t>
                </a:r>
                <a:r>
                  <a:rPr lang="sk-SK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  <a:r>
                  <a:rPr lang="sk-SK" sz="1800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= </a:t>
                </a:r>
                <a:r>
                  <a:rPr lang="en-GB" sz="1800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[</a:t>
                </a:r>
                <a:r>
                  <a:rPr lang="sk-SK" sz="1800" i="1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a</a:t>
                </a:r>
                <a:r>
                  <a:rPr lang="sk-SK" sz="1800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, 0, </a:t>
                </a:r>
                <a:r>
                  <a:rPr lang="sk-SK" sz="1800" i="1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v</a:t>
                </a: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]</a:t>
                </a:r>
                <a:r>
                  <a:rPr lang="sk-SK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 </a:t>
                </a: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with the axis of conical helical movement in the coordinate axis </a:t>
                </a:r>
                <a:r>
                  <a:rPr lang="en-GB" sz="1800" i="1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z</a:t>
                </a: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, while centre of the scaling is point </a:t>
                </a:r>
                <a:r>
                  <a:rPr lang="sk-SK" sz="1800" i="1" dirty="0" smtClean="0">
                    <a:cs typeface="Times New Roman" panose="02020603050405020304" pitchFamily="18" charset="0"/>
                  </a:rPr>
                  <a:t>V </a:t>
                </a:r>
                <a:r>
                  <a:rPr lang="sk-SK" sz="1800" i="1" dirty="0">
                    <a:cs typeface="Times New Roman" panose="02020603050405020304" pitchFamily="18" charset="0"/>
                  </a:rPr>
                  <a:t>= </a:t>
                </a:r>
                <a:r>
                  <a:rPr lang="en-GB" sz="1800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[</a:t>
                </a:r>
                <a:r>
                  <a:rPr lang="sk-SK" sz="1800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0, 0, 0</a:t>
                </a:r>
                <a:r>
                  <a:rPr lang="en-GB" sz="1800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]</a:t>
                </a:r>
                <a:r>
                  <a:rPr lang="sk-SK" sz="1800" baseline="-30000" dirty="0">
                    <a:cs typeface="Times New Roman" panose="02020603050405020304" pitchFamily="18" charset="0"/>
                  </a:rPr>
                  <a:t> </a:t>
                </a:r>
                <a:r>
                  <a:rPr lang="en-GB" sz="1800" dirty="0" smtClean="0">
                    <a:cs typeface="Times New Roman" panose="02020603050405020304" pitchFamily="18" charset="0"/>
                  </a:rPr>
                  <a:t>on this axis and pitch of the </a:t>
                </a:r>
                <a:r>
                  <a:rPr lang="en-GB" sz="1800" dirty="0" err="1" smtClean="0">
                    <a:cs typeface="Times New Roman" panose="02020603050405020304" pitchFamily="18" charset="0"/>
                  </a:rPr>
                  <a:t>hekix</a:t>
                </a:r>
                <a:r>
                  <a:rPr lang="en-GB" sz="1800" dirty="0" smtClean="0">
                    <a:cs typeface="Times New Roman" panose="02020603050405020304" pitchFamily="18" charset="0"/>
                  </a:rPr>
                  <a:t> is </a:t>
                </a:r>
                <a14:m>
                  <m:oMath xmlns:m="http://schemas.openxmlformats.org/officeDocument/2006/math">
                    <m:r>
                      <a:rPr lang="en-GB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𝑣</m:t>
                    </m:r>
                  </m:oMath>
                </a14:m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, has the form</a:t>
                </a:r>
                <a:endParaRPr lang="en-GB" sz="1800" dirty="0" smtClean="0">
                  <a:ea typeface="Cambria Math" panose="02040503050406030204" pitchFamily="18" charset="0"/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endParaRPr lang="sk-SK" sz="1800" dirty="0" smtClean="0">
                  <a:ea typeface="Cambria Math" panose="02040503050406030204" pitchFamily="18" charset="0"/>
                  <a:sym typeface="Symbol" panose="05050102010706020507" pitchFamily="18" charset="2"/>
                </a:endParaRPr>
              </a:p>
              <a:p>
                <a:pPr marL="0" indent="0">
                  <a:buNone/>
                </a:pPr>
                <a:endParaRPr lang="sk-SK" sz="1800" dirty="0">
                  <a:ea typeface="Cambria Math" panose="02040503050406030204" pitchFamily="18" charset="0"/>
                  <a:sym typeface="Symbol" panose="05050102010706020507" pitchFamily="18" charset="2"/>
                </a:endParaRPr>
              </a:p>
              <a:p>
                <a:pPr marL="0" lvl="0" indent="0">
                  <a:buNone/>
                </a:pPr>
                <a:endParaRPr lang="sk-SK" sz="1800" i="1" dirty="0" smtClean="0">
                  <a:ea typeface="Cambria Math" panose="02040503050406030204" pitchFamily="18" charset="0"/>
                </a:endParaRPr>
              </a:p>
              <a:p>
                <a:pPr marL="0" lvl="0" indent="0">
                  <a:buNone/>
                </a:pPr>
                <a:r>
                  <a:rPr lang="sk-SK" sz="1800" i="1" dirty="0" smtClean="0">
                    <a:ea typeface="Cambria Math" panose="02040503050406030204" pitchFamily="18" charset="0"/>
                  </a:rPr>
                  <a:t>a</a:t>
                </a:r>
                <a:r>
                  <a:rPr lang="sk-SK" sz="1800" dirty="0" smtClean="0">
                    <a:ea typeface="Cambria Math" panose="02040503050406030204" pitchFamily="18" charset="0"/>
                  </a:rPr>
                  <a:t> </a:t>
                </a:r>
                <a:r>
                  <a:rPr lang="sk-SK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 0 </a:t>
                </a: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is radius of helix</a:t>
                </a: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, </a:t>
                </a:r>
                <a:r>
                  <a:rPr lang="en-GB" sz="1800" dirty="0" smtClean="0">
                    <a:cs typeface="Times New Roman" panose="02020603050405020304" pitchFamily="18" charset="0"/>
                  </a:rPr>
                  <a:t>reduced pitch</a:t>
                </a:r>
                <a:r>
                  <a:rPr lang="sk-SK" sz="1800" dirty="0" smtClean="0">
                    <a:cs typeface="Times New Roman" panose="02020603050405020304" pitchFamily="18" charset="0"/>
                  </a:rPr>
                  <a:t> </a:t>
                </a:r>
                <a:r>
                  <a:rPr lang="en-GB" sz="1800" dirty="0" smtClean="0">
                    <a:cs typeface="Times New Roman" panose="02020603050405020304" pitchFamily="18" charset="0"/>
                  </a:rPr>
                  <a:t>of helix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sk-SK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sk-SK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sk-SK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sub>
                    </m:sSub>
                    <m:r>
                      <a:rPr lang="sk-SK" sz="18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sk-SK" sz="18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sk-SK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𝑣</m:t>
                        </m:r>
                      </m:num>
                      <m:den>
                        <m:r>
                          <a:rPr lang="sk-SK" sz="18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sk-SK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den>
                    </m:f>
                  </m:oMath>
                </a14:m>
                <a:endParaRPr lang="sk-SK" sz="1800" dirty="0" smtClean="0">
                  <a:cs typeface="Times New Roman" panose="02020603050405020304" pitchFamily="18" charset="0"/>
                </a:endParaRPr>
              </a:p>
              <a:p>
                <a:pPr marL="0" indent="0">
                  <a:spcBef>
                    <a:spcPts val="600"/>
                  </a:spcBef>
                  <a:buNone/>
                </a:pPr>
                <a:endParaRPr lang="sk-SK" sz="1800" dirty="0" smtClean="0">
                  <a:cs typeface="Times New Roman" panose="02020603050405020304" pitchFamily="18" charset="0"/>
                </a:endParaRPr>
              </a:p>
              <a:p>
                <a:pPr marL="0" indent="0">
                  <a:spcBef>
                    <a:spcPts val="600"/>
                  </a:spcBef>
                  <a:buNone/>
                </a:pPr>
                <a:r>
                  <a:rPr lang="en-GB" sz="1800" dirty="0" smtClean="0">
                    <a:cs typeface="Times New Roman" panose="02020603050405020304" pitchFamily="18" charset="0"/>
                  </a:rPr>
                  <a:t>One pitch of this conical helix is determined by equation</a:t>
                </a:r>
                <a:endParaRPr lang="en-GB" sz="1800" dirty="0" smtClean="0"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sk-SK" sz="1800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sk-SK" sz="1800" b="1">
                        <a:latin typeface="Cambria Math" panose="02040503050406030204" pitchFamily="18" charset="0"/>
                      </a:rPr>
                      <m:t>𝐫</m:t>
                    </m:r>
                    <m:d>
                      <m:dPr>
                        <m:ctrlPr>
                          <a:rPr lang="sk-SK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sz="1800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GB" sz="18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sk-SK" sz="1800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sk-SK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sk-SK" sz="1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sk-SK" sz="1800" i="1">
                                <a:latin typeface="Cambria Math" panose="02040503050406030204" pitchFamily="18" charset="0"/>
                              </a:rPr>
                              <m:t>𝑎𝑢</m:t>
                            </m:r>
                            <m:r>
                              <a:rPr lang="sk-SK" sz="180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sk-SK" sz="180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sk-SK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sk-SK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sk-SK" sz="1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func>
                        <m:r>
                          <a:rPr lang="sk-SK" sz="1800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sk-SK" sz="1800" i="1">
                            <a:latin typeface="Cambria Math" panose="02040503050406030204" pitchFamily="18" charset="0"/>
                          </a:rPr>
                          <m:t>𝑎𝑢</m:t>
                        </m:r>
                        <m:func>
                          <m:funcPr>
                            <m:ctrlPr>
                              <a:rPr lang="sk-SK" sz="18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 sz="180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sk-SK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sk-SK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sk-SK" sz="1800" i="1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func>
                        <m:r>
                          <a:rPr lang="sk-SK" sz="1800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sk-SK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sk-SK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sk-SK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sk-SK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sk-SK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sk-SK" sz="1800" dirty="0"/>
                  <a:t>, </a:t>
                </a:r>
                <a14:m>
                  <m:oMath xmlns:m="http://schemas.openxmlformats.org/officeDocument/2006/math">
                    <m:r>
                      <a:rPr lang="sk-SK" sz="1800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sk-SK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⟨"/>
                        <m:endChr m:val="⟩"/>
                        <m:ctrlPr>
                          <a:rPr lang="sk-SK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</m:t>
                        </m:r>
                      </m:e>
                    </m:d>
                  </m:oMath>
                </a14:m>
                <a:endParaRPr lang="en-US" sz="1800" dirty="0"/>
              </a:p>
            </p:txBody>
          </p:sp>
        </mc:Choice>
        <mc:Fallback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4366" y="620688"/>
                <a:ext cx="7850082" cy="5688632"/>
              </a:xfrm>
              <a:blipFill rotWithShape="0">
                <a:blip r:embed="rId3"/>
                <a:stretch>
                  <a:fillRect l="-699" t="-643" r="-8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6096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6</a:t>
            </a:fld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dĺžnik 6"/>
              <p:cNvSpPr/>
              <p:nvPr/>
            </p:nvSpPr>
            <p:spPr>
              <a:xfrm>
                <a:off x="1352426" y="3140968"/>
                <a:ext cx="7252022" cy="51687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sk-SK" b="1" i="0" smtClean="0">
                        <a:latin typeface="Cambria Math" panose="02040503050406030204" pitchFamily="18" charset="0"/>
                      </a:rPr>
                      <m:t>𝐫</m:t>
                    </m:r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sk-SK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𝑎𝑢</m:t>
                            </m:r>
                            <m:r>
                              <a:rPr lang="sk-SK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sk-SK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func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𝑎𝑢</m:t>
                        </m:r>
                        <m:func>
                          <m:func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e>
                        </m:func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f>
                          <m:fPr>
                            <m:ctrlP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num>
                          <m:den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sk-SK" dirty="0" smtClean="0"/>
                  <a:t>, </a:t>
                </a:r>
                <a14:m>
                  <m:oMath xmlns:m="http://schemas.openxmlformats.org/officeDocument/2006/math">
                    <m:r>
                      <a:rPr lang="sk-SK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sk-SK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⟨"/>
                        <m:endChr m:val="⟩"/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</m:t>
                        </m:r>
                      </m:e>
                    </m:d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⟨"/>
                        <m:endChr m:val="⟩"/>
                        <m:ctrlP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0, 2</m:t>
                        </m:r>
                        <m: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Obdĺžni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2426" y="3140968"/>
                <a:ext cx="7252022" cy="516873"/>
              </a:xfrm>
              <a:prstGeom prst="rect">
                <a:avLst/>
              </a:prstGeom>
              <a:blipFill rotWithShape="0">
                <a:blip r:embed="rId4"/>
                <a:stretch>
                  <a:fillRect b="-352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4222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o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71" y="1196752"/>
            <a:ext cx="7622851" cy="4513852"/>
          </a:xfrm>
          <a:prstGeom prst="rect">
            <a:avLst/>
          </a:prstGeom>
        </p:spPr>
      </p:pic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6096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7</a:t>
            </a:fld>
            <a:endParaRPr lang="sk-SK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Obdĺžnik 5"/>
              <p:cNvSpPr/>
              <p:nvPr/>
            </p:nvSpPr>
            <p:spPr>
              <a:xfrm>
                <a:off x="645471" y="555660"/>
                <a:ext cx="784887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dirty="0" err="1" smtClean="0"/>
                  <a:t>Frenet-Serret</a:t>
                </a:r>
                <a:r>
                  <a:rPr lang="en-GB" dirty="0" smtClean="0"/>
                  <a:t> </a:t>
                </a:r>
                <a:r>
                  <a:rPr lang="en-GB" dirty="0" err="1" smtClean="0"/>
                  <a:t>trihedron</a:t>
                </a:r>
                <a:r>
                  <a:rPr lang="en-GB" dirty="0" smtClean="0"/>
                  <a:t> at the </a:t>
                </a:r>
                <a:r>
                  <a:rPr lang="sk-SK" dirty="0" smtClean="0"/>
                  <a:t>point </a:t>
                </a:r>
                <a14:m>
                  <m:oMath xmlns:m="http://schemas.openxmlformats.org/officeDocument/2006/math">
                    <m:r>
                      <a:rPr lang="sk-SK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sk-SK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sk-SK" dirty="0"/>
                  <a:t> </a:t>
                </a:r>
                <a14:m>
                  <m:oMath xmlns:m="http://schemas.openxmlformats.org/officeDocument/2006/math">
                    <m:r>
                      <a:rPr lang="sk-SK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sk-SK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⟨"/>
                        <m:endChr m:val="⟩"/>
                        <m:ctrlP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</m:t>
                        </m:r>
                      </m:e>
                    </m:d>
                  </m:oMath>
                </a14:m>
                <a:endParaRPr lang="sk-SK" b="1" dirty="0" smtClean="0"/>
              </a:p>
            </p:txBody>
          </p:sp>
        </mc:Choice>
        <mc:Fallback>
          <p:sp>
            <p:nvSpPr>
              <p:cNvPr id="6" name="Obdĺžnik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471" y="555660"/>
                <a:ext cx="7848872" cy="369332"/>
              </a:xfrm>
              <a:prstGeom prst="rect">
                <a:avLst/>
              </a:prstGeom>
              <a:blipFill rotWithShape="0">
                <a:blip r:embed="rId4"/>
                <a:stretch>
                  <a:fillRect l="-699" t="-8197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553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00"/>
    </mc:Choice>
    <mc:Fallback xmlns="">
      <p:transition spd="slow" advTm="27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05" y="1802023"/>
            <a:ext cx="8284020" cy="4905361"/>
          </a:xfrm>
          <a:prstGeom prst="rect">
            <a:avLst/>
          </a:prstGeom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8776" y="476672"/>
            <a:ext cx="7985672" cy="1080119"/>
          </a:xfrm>
        </p:spPr>
        <p:txBody>
          <a:bodyPr>
            <a:normAutofit fontScale="3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GB" sz="4500" dirty="0" smtClean="0"/>
              <a:t>Co</a:t>
            </a:r>
            <a:r>
              <a:rPr lang="en-GB" sz="4500" dirty="0" smtClean="0"/>
              <a:t>nical helix is winded on conical rotational surface with axis in the axis of the conical helical movement </a:t>
            </a:r>
            <a:r>
              <a:rPr lang="en-GB" sz="4500" i="1" dirty="0" smtClean="0"/>
              <a:t>o</a:t>
            </a:r>
            <a:r>
              <a:rPr lang="en-GB" sz="4500" dirty="0" smtClean="0"/>
              <a:t>, vertex on this axis </a:t>
            </a:r>
            <a:r>
              <a:rPr lang="en-GB" sz="4500" dirty="0" err="1" smtClean="0"/>
              <a:t>wich</a:t>
            </a:r>
            <a:r>
              <a:rPr lang="en-GB" sz="4500" dirty="0" smtClean="0"/>
              <a:t> is the centre of the scaling </a:t>
            </a:r>
            <a:r>
              <a:rPr lang="en-GB" sz="4500" i="1" dirty="0" smtClean="0"/>
              <a:t>V</a:t>
            </a:r>
            <a:r>
              <a:rPr lang="en-GB" sz="4500" dirty="0" smtClean="0"/>
              <a:t> and one circle on the surface that is circle of rotation of point </a:t>
            </a:r>
            <a:r>
              <a:rPr lang="en-GB" sz="4500" i="1" dirty="0" smtClean="0"/>
              <a:t>A</a:t>
            </a:r>
            <a:r>
              <a:rPr lang="en-GB" sz="4500" dirty="0" smtClean="0"/>
              <a:t> about axis </a:t>
            </a:r>
            <a:r>
              <a:rPr lang="en-GB" sz="4500" i="1" dirty="0" smtClean="0"/>
              <a:t>o</a:t>
            </a:r>
            <a:r>
              <a:rPr lang="en-GB" sz="4500" dirty="0" smtClean="0"/>
              <a:t> with </a:t>
            </a:r>
            <a:r>
              <a:rPr lang="en-GB" sz="4500" dirty="0" smtClean="0"/>
              <a:t>radius </a:t>
            </a:r>
            <a:r>
              <a:rPr lang="sk-SK" sz="4500" i="1" dirty="0" smtClean="0"/>
              <a:t>a</a:t>
            </a:r>
            <a:r>
              <a:rPr lang="sk-SK" sz="4500" dirty="0" smtClean="0"/>
              <a:t>. </a:t>
            </a:r>
            <a:endParaRPr lang="sk-SK" sz="4500" dirty="0" smtClean="0">
              <a:ea typeface="Cambria Math" panose="02040503050406030204" pitchFamily="18" charset="0"/>
            </a:endParaRPr>
          </a:p>
          <a:p>
            <a:pPr marL="0" indent="0" algn="ctr">
              <a:buNone/>
            </a:pPr>
            <a:endParaRPr lang="sk-SK" sz="1800" dirty="0"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6096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3086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00"/>
    </mc:Choice>
    <mc:Fallback xmlns="">
      <p:transition spd="slow" advTm="2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Zástupný symbol obsahu 2"/>
              <p:cNvSpPr>
                <a:spLocks noGrp="1"/>
              </p:cNvSpPr>
              <p:nvPr>
                <p:ph idx="1"/>
              </p:nvPr>
            </p:nvSpPr>
            <p:spPr>
              <a:xfrm>
                <a:off x="606096" y="476672"/>
                <a:ext cx="7757288" cy="1377444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GB" sz="1800" dirty="0" smtClean="0"/>
                  <a:t>Vector equation of conical helix with </a:t>
                </a:r>
                <a:r>
                  <a:rPr lang="en-GB" sz="1800" i="1" dirty="0" smtClean="0"/>
                  <a:t>k</a:t>
                </a:r>
                <a:r>
                  <a:rPr lang="en-GB" sz="1800" dirty="0" smtClean="0"/>
                  <a:t> </a:t>
                </a:r>
                <a:r>
                  <a:rPr lang="en-GB" sz="1800" dirty="0" smtClean="0"/>
                  <a:t>pitches</a:t>
                </a:r>
                <a:r>
                  <a:rPr lang="en-GB" sz="1800" dirty="0" smtClean="0"/>
                  <a:t>, </a:t>
                </a:r>
                <a:r>
                  <a:rPr lang="en-GB" sz="1800" dirty="0" smtClean="0">
                    <a:cs typeface="Times New Roman" panose="02020603050405020304" pitchFamily="18" charset="0"/>
                  </a:rPr>
                  <a:t>reduced pitch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GB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1800" dirty="0">
                    <a:cs typeface="Times New Roman" panose="02020603050405020304" pitchFamily="18" charset="0"/>
                  </a:rPr>
                  <a:t> </a:t>
                </a:r>
                <a:r>
                  <a:rPr lang="en-GB" sz="1800" dirty="0" smtClean="0">
                    <a:cs typeface="Times New Roman" panose="02020603050405020304" pitchFamily="18" charset="0"/>
                  </a:rPr>
                  <a:t>and radius </a:t>
                </a:r>
                <a:r>
                  <a:rPr lang="en-GB" sz="1800" i="1" dirty="0" smtClean="0"/>
                  <a:t>a </a:t>
                </a:r>
                <a:r>
                  <a:rPr lang="en-GB" sz="1800" dirty="0" smtClean="0"/>
                  <a:t>winded on the rotational conical surface with axis in the coordinate axis </a:t>
                </a:r>
                <a:r>
                  <a:rPr lang="en-GB" sz="1800" i="1" dirty="0" smtClean="0"/>
                  <a:t>z</a:t>
                </a:r>
                <a:r>
                  <a:rPr lang="en-GB" sz="1800" dirty="0" smtClean="0"/>
                  <a:t> and vertex</a:t>
                </a:r>
                <a:r>
                  <a:rPr lang="sk-SK" sz="1800" dirty="0" smtClean="0"/>
                  <a:t> </a:t>
                </a:r>
                <a:r>
                  <a:rPr lang="sk-SK" sz="1800" i="1" dirty="0">
                    <a:cs typeface="Times New Roman" panose="02020603050405020304" pitchFamily="18" charset="0"/>
                  </a:rPr>
                  <a:t>V = </a:t>
                </a:r>
                <a:r>
                  <a:rPr lang="en-GB" sz="1800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[</a:t>
                </a:r>
                <a:r>
                  <a:rPr lang="sk-SK" sz="1800" dirty="0">
                    <a:ea typeface="Cambria Math" panose="02040503050406030204" pitchFamily="18" charset="0"/>
                    <a:sym typeface="Symbol" panose="05050102010706020507" pitchFamily="18" charset="2"/>
                  </a:rPr>
                  <a:t>0, 0, 0</a:t>
                </a:r>
                <a:r>
                  <a:rPr lang="en-GB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]</a:t>
                </a:r>
                <a:r>
                  <a:rPr lang="sk-SK" sz="1800" dirty="0" smtClean="0">
                    <a:ea typeface="Cambria Math" panose="02040503050406030204" pitchFamily="18" charset="0"/>
                    <a:sym typeface="Symbol" panose="05050102010706020507" pitchFamily="18" charset="2"/>
                  </a:rPr>
                  <a:t>  </a:t>
                </a:r>
                <a:endParaRPr lang="sk-SK" sz="1800" dirty="0" smtClean="0"/>
              </a:p>
              <a:p>
                <a:pPr marL="0" indent="0" algn="ctr">
                  <a:spcBef>
                    <a:spcPts val="0"/>
                  </a:spcBef>
                  <a:buNone/>
                </a:pPr>
                <a:endParaRPr lang="en-US" sz="1800" dirty="0"/>
              </a:p>
            </p:txBody>
          </p:sp>
        </mc:Choice>
        <mc:Fallback>
          <p:sp>
            <p:nvSpPr>
              <p:cNvPr id="3" name="Zástupný symbol obsahu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6096" y="476672"/>
                <a:ext cx="7757288" cy="1377444"/>
              </a:xfrm>
              <a:blipFill rotWithShape="0">
                <a:blip r:embed="rId3"/>
                <a:stretch>
                  <a:fillRect l="-628" t="-22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606096" y="6356349"/>
            <a:ext cx="2895600" cy="365125"/>
          </a:xfrm>
        </p:spPr>
        <p:txBody>
          <a:bodyPr/>
          <a:lstStyle/>
          <a:p>
            <a:pPr algn="l"/>
            <a:r>
              <a:rPr lang="sk-SK" dirty="0" smtClean="0"/>
              <a:t>D. Velichová, 3D geometria</a:t>
            </a:r>
            <a:endParaRPr lang="sk-SK" dirty="0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DAA1A-299F-4E2E-BBC1-B0DF5FD266F4}" type="slidenum">
              <a:rPr lang="sk-SK" smtClean="0"/>
              <a:pPr/>
              <a:t>9</a:t>
            </a:fld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dĺžnik 6"/>
              <p:cNvSpPr/>
              <p:nvPr/>
            </p:nvSpPr>
            <p:spPr>
              <a:xfrm>
                <a:off x="1132120" y="1412776"/>
                <a:ext cx="725202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sk-SK" b="1" i="0" smtClean="0">
                        <a:latin typeface="Cambria Math" panose="02040503050406030204" pitchFamily="18" charset="0"/>
                      </a:rPr>
                      <m:t>𝐫</m:t>
                    </m:r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</m:d>
                    <m:r>
                      <a:rPr lang="en-GB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sk-SK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sk-SK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sk-SK" b="0" i="1" smtClean="0">
                                <a:latin typeface="Cambria Math" panose="02040503050406030204" pitchFamily="18" charset="0"/>
                              </a:rPr>
                              <m:t>𝑎𝑢</m:t>
                            </m:r>
                            <m:r>
                              <a:rPr lang="sk-SK" b="0" i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sk-SK" b="0" i="0" smtClean="0">
                                <a:latin typeface="Cambria Math" panose="020405030504060302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𝑘𝑢</m:t>
                            </m:r>
                          </m:e>
                        </m:func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𝑎𝑢</m:t>
                        </m:r>
                        <m:func>
                          <m:func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sk-SK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𝑘𝑢</m:t>
                            </m:r>
                          </m:e>
                        </m:func>
                        <m:r>
                          <a:rPr lang="sk-SK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𝑘</m:t>
                        </m:r>
                        <m:sSub>
                          <m:sSubPr>
                            <m:ctrlPr>
                              <a:rPr lang="sk-SK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sk-SK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𝑢</m:t>
                        </m:r>
                      </m:e>
                    </m:d>
                  </m:oMath>
                </a14:m>
                <a:r>
                  <a:rPr lang="sk-SK" dirty="0" smtClean="0"/>
                  <a:t>, </a:t>
                </a:r>
                <a14:m>
                  <m:oMath xmlns:m="http://schemas.openxmlformats.org/officeDocument/2006/math">
                    <m:r>
                      <a:rPr lang="sk-SK" i="1">
                        <a:latin typeface="Cambria Math" panose="02040503050406030204" pitchFamily="18" charset="0"/>
                      </a:rPr>
                      <m:t>𝑢</m:t>
                    </m:r>
                    <m:r>
                      <a:rPr lang="sk-SK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⟨"/>
                        <m:endChr m:val="⟩"/>
                        <m:ctrlPr>
                          <a:rPr lang="sk-SK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0, 1</m:t>
                        </m:r>
                      </m:e>
                    </m:d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sk-SK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⟨"/>
                        <m:endChr m:val="⟩"/>
                        <m:ctrlP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0, 2</m:t>
                        </m:r>
                        <m:r>
                          <a:rPr lang="sk-SK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7" name="Obdĺžni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2120" y="1412776"/>
                <a:ext cx="7252022" cy="369332"/>
              </a:xfrm>
              <a:prstGeom prst="rect">
                <a:avLst/>
              </a:prstGeom>
              <a:blipFill rotWithShape="0">
                <a:blip r:embed="rId4"/>
                <a:stretch>
                  <a:fillRect t="-10000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Obrázo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08" y="1902660"/>
            <a:ext cx="6948264" cy="4333137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1426187"/>
            <a:ext cx="800100" cy="20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1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3154</TotalTime>
  <Words>929</Words>
  <Application>Microsoft Office PowerPoint</Application>
  <PresentationFormat>Prezentácia na obrazovke (4:3)</PresentationFormat>
  <Paragraphs>133</Paragraphs>
  <Slides>14</Slides>
  <Notes>13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 Math</vt:lpstr>
      <vt:lpstr>Symbol</vt:lpstr>
      <vt:lpstr>Times New Roman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ANALYTICKÁ GEOMETRIA PRIESTORU</dc:title>
  <dc:creator>Daniela</dc:creator>
  <cp:lastModifiedBy>Daniela</cp:lastModifiedBy>
  <cp:revision>224</cp:revision>
  <dcterms:created xsi:type="dcterms:W3CDTF">2012-02-29T21:47:22Z</dcterms:created>
  <dcterms:modified xsi:type="dcterms:W3CDTF">2025-04-02T19:28:02Z</dcterms:modified>
</cp:coreProperties>
</file>