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5"/>
  </p:notesMasterIdLst>
  <p:sldIdLst>
    <p:sldId id="266" r:id="rId2"/>
    <p:sldId id="280" r:id="rId3"/>
    <p:sldId id="281" r:id="rId4"/>
    <p:sldId id="268" r:id="rId5"/>
    <p:sldId id="282" r:id="rId6"/>
    <p:sldId id="284" r:id="rId7"/>
    <p:sldId id="274" r:id="rId8"/>
    <p:sldId id="283" r:id="rId9"/>
    <p:sldId id="286" r:id="rId10"/>
    <p:sldId id="285" r:id="rId11"/>
    <p:sldId id="267" r:id="rId12"/>
    <p:sldId id="270" r:id="rId13"/>
    <p:sldId id="276" r:id="rId1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>
      <p:cViewPr varScale="1">
        <p:scale>
          <a:sx n="86" d="100"/>
          <a:sy n="86" d="100"/>
        </p:scale>
        <p:origin x="88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8E2F3-37E7-417C-A3D2-4F8E42B65A28}" type="datetimeFigureOut">
              <a:rPr lang="en-GB" smtClean="0"/>
              <a:pPr/>
              <a:t>01/04/2025</a:t>
            </a:fld>
            <a:endParaRPr lang="en-GB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D7270-BCAE-44B9-80BB-F7DDDC56C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477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D7270-BCAE-44B9-80BB-F7DDDC56CFDA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869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D7270-BCAE-44B9-80BB-F7DDDC56CFDA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993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D7270-BCAE-44B9-80BB-F7DDDC56CFDA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951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D7270-BCAE-44B9-80BB-F7DDDC56CFDA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953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D7270-BCAE-44B9-80BB-F7DDDC56CFDA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493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D7270-BCAE-44B9-80BB-F7DDDC56CFDA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807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D7270-BCAE-44B9-80BB-F7DDDC56CFDA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271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43D2-9378-4925-960F-92A406A0AB79}" type="datetime1">
              <a:rPr lang="sk-SK" smtClean="0"/>
              <a:pPr/>
              <a:t>1. 4. 2025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D. Velichová, 3D geometria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4777-CAFF-42A5-9111-396EE1FB9D7A}" type="datetime1">
              <a:rPr lang="sk-SK" smtClean="0"/>
              <a:pPr/>
              <a:t>1. 4. 2025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D. Velichová, 3D geometria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BC51-2231-4F1B-B3B6-24CCF5B4056D}" type="datetime1">
              <a:rPr lang="sk-SK" smtClean="0"/>
              <a:pPr/>
              <a:t>1. 4. 2025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D. Velichová, 3D geometria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4268-E0D4-42F5-A42A-79F3D1414B25}" type="datetime1">
              <a:rPr lang="sk-SK" smtClean="0"/>
              <a:pPr/>
              <a:t>1. 4. 2025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D. Velichová, 3D geometria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39B2-FAD2-441D-8A2B-533BA296D9B4}" type="datetime1">
              <a:rPr lang="sk-SK" smtClean="0"/>
              <a:pPr/>
              <a:t>1. 4. 2025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D. Velichová, 3D geometria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F26BB-F11F-4A98-90B8-43A262BA065B}" type="datetime1">
              <a:rPr lang="sk-SK" smtClean="0"/>
              <a:pPr/>
              <a:t>1. 4. 2025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D. Velichová, 3D geometria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60380-FC7C-4A97-8B08-7A68D5848D07}" type="datetime1">
              <a:rPr lang="sk-SK" smtClean="0"/>
              <a:pPr/>
              <a:t>1. 4. 2025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D. Velichová, 3D geometria</a:t>
            </a: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33C16-0425-4161-BC6F-4118AC550569}" type="datetime1">
              <a:rPr lang="sk-SK" smtClean="0"/>
              <a:pPr/>
              <a:t>1. 4. 2025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D. Velichová, 3D geometria</a:t>
            </a: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E150-EA63-4FD1-BB5D-695DDD7EFFE0}" type="datetime1">
              <a:rPr lang="sk-SK" smtClean="0"/>
              <a:pPr/>
              <a:t>1. 4. 2025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D. Velichová, 3D geometria</a:t>
            </a: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D5F59-7BBE-4831-AB1C-0C6ECACB5944}" type="datetime1">
              <a:rPr lang="sk-SK" smtClean="0"/>
              <a:pPr/>
              <a:t>1. 4. 2025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D. Velichová, 3D geometria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9EE4-E4F4-463C-AF1C-32ACEB92DC0C}" type="datetime1">
              <a:rPr lang="sk-SK" smtClean="0"/>
              <a:pPr/>
              <a:t>1. 4. 2025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D. Velichová, 3D geometria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279A8-7FCD-4597-8562-98476628E28C}" type="datetime1">
              <a:rPr lang="sk-SK" smtClean="0"/>
              <a:pPr/>
              <a:t>1. 4. 2025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k-SK" smtClean="0"/>
              <a:t>D. Velichová, 3D geometria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DAA1A-299F-4E2E-BBC1-B0DF5FD266F4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74204" y="798779"/>
            <a:ext cx="8418276" cy="554461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800" dirty="0" smtClean="0"/>
              <a:t>Curve that is trajectory of a point </a:t>
            </a:r>
            <a:r>
              <a:rPr lang="en-GB" sz="1800" i="1" dirty="0" smtClean="0"/>
              <a:t>M</a:t>
            </a:r>
            <a:r>
              <a:rPr lang="en-GB" sz="1800" dirty="0" smtClean="0"/>
              <a:t> jointed</a:t>
            </a:r>
            <a:r>
              <a:rPr lang="sk-SK" sz="1800" dirty="0" smtClean="0"/>
              <a:t> </a:t>
            </a:r>
            <a:r>
              <a:rPr lang="en-GB" sz="1800" dirty="0" smtClean="0"/>
              <a:t>to a moving circle </a:t>
            </a:r>
            <a:r>
              <a:rPr lang="en-GB" sz="1800" i="1" dirty="0" err="1" smtClean="0"/>
              <a:t>k</a:t>
            </a:r>
            <a:r>
              <a:rPr lang="en-GB" sz="1800" i="1" baseline="-25000" dirty="0" err="1" smtClean="0"/>
              <a:t>h</a:t>
            </a:r>
            <a:r>
              <a:rPr lang="en-GB" sz="1800" dirty="0" smtClean="0"/>
              <a:t>(</a:t>
            </a:r>
            <a:r>
              <a:rPr lang="en-GB" sz="1800" i="1" dirty="0" err="1" smtClean="0"/>
              <a:t>S</a:t>
            </a:r>
            <a:r>
              <a:rPr lang="en-GB" sz="1800" i="1" baseline="-25000" dirty="0" err="1" smtClean="0"/>
              <a:t>h</a:t>
            </a:r>
            <a:r>
              <a:rPr lang="en-GB" sz="1800" dirty="0" smtClean="0"/>
              <a:t>,</a:t>
            </a:r>
            <a:r>
              <a:rPr lang="en-GB" sz="1800" i="1" dirty="0" smtClean="0"/>
              <a:t> </a:t>
            </a:r>
            <a:r>
              <a:rPr lang="en-GB" sz="1800" i="1" dirty="0" err="1" smtClean="0"/>
              <a:t>r</a:t>
            </a:r>
            <a:r>
              <a:rPr lang="en-GB" sz="1800" i="1" baseline="-25000" dirty="0" err="1" smtClean="0"/>
              <a:t>h</a:t>
            </a:r>
            <a:r>
              <a:rPr lang="en-GB" sz="1800" dirty="0" smtClean="0"/>
              <a:t>)</a:t>
            </a:r>
            <a:r>
              <a:rPr lang="en-GB" sz="1800" i="1" dirty="0" smtClean="0"/>
              <a:t> </a:t>
            </a:r>
            <a:r>
              <a:rPr lang="en-GB" sz="1800" dirty="0" smtClean="0"/>
              <a:t>that is</a:t>
            </a:r>
            <a:r>
              <a:rPr lang="en-GB" sz="1800" i="1" dirty="0" smtClean="0"/>
              <a:t> </a:t>
            </a:r>
            <a:r>
              <a:rPr lang="en-GB" sz="1800" dirty="0" smtClean="0"/>
              <a:t>rolling over a fixed circle </a:t>
            </a:r>
            <a:r>
              <a:rPr lang="en-GB" sz="1800" dirty="0" smtClean="0"/>
              <a:t> </a:t>
            </a:r>
            <a:r>
              <a:rPr lang="sk-SK" sz="1800" i="1" dirty="0" err="1" smtClean="0"/>
              <a:t>k</a:t>
            </a:r>
            <a:r>
              <a:rPr lang="sk-SK" sz="1800" i="1" baseline="-25000" dirty="0" err="1" smtClean="0"/>
              <a:t>p</a:t>
            </a:r>
            <a:r>
              <a:rPr lang="sk-SK" sz="1800" dirty="0" smtClean="0"/>
              <a:t>(</a:t>
            </a:r>
            <a:r>
              <a:rPr lang="sk-SK" sz="1800" i="1" dirty="0" err="1" smtClean="0"/>
              <a:t>S</a:t>
            </a:r>
            <a:r>
              <a:rPr lang="sk-SK" sz="1800" i="1" baseline="-25000" dirty="0" err="1" smtClean="0"/>
              <a:t>p</a:t>
            </a:r>
            <a:r>
              <a:rPr lang="sk-SK" sz="1800" dirty="0"/>
              <a:t>,</a:t>
            </a:r>
            <a:r>
              <a:rPr lang="sk-SK" sz="1800" i="1" dirty="0"/>
              <a:t> </a:t>
            </a:r>
            <a:r>
              <a:rPr lang="sk-SK" sz="1800" i="1" dirty="0" err="1"/>
              <a:t>r</a:t>
            </a:r>
            <a:r>
              <a:rPr lang="sk-SK" sz="1800" i="1" baseline="-25000" dirty="0" err="1"/>
              <a:t>p</a:t>
            </a:r>
            <a:r>
              <a:rPr lang="sk-SK" sz="1800" dirty="0" smtClean="0"/>
              <a:t>)</a:t>
            </a:r>
            <a:r>
              <a:rPr lang="en-GB" sz="1800" dirty="0" smtClean="0"/>
              <a:t> </a:t>
            </a:r>
            <a:r>
              <a:rPr lang="en-GB" sz="1800" dirty="0" smtClean="0"/>
              <a:t>(or line)</a:t>
            </a:r>
            <a:r>
              <a:rPr lang="sk-SK" sz="1800" dirty="0" smtClean="0"/>
              <a:t> </a:t>
            </a:r>
            <a:r>
              <a:rPr lang="en-GB" sz="1800" dirty="0" smtClean="0"/>
              <a:t>is a </a:t>
            </a:r>
            <a:r>
              <a:rPr lang="en-GB" sz="1800" dirty="0" err="1" smtClean="0"/>
              <a:t>cycloidal</a:t>
            </a:r>
            <a:r>
              <a:rPr lang="en-GB" sz="1800" dirty="0" smtClean="0"/>
              <a:t> curve - cycloid. </a:t>
            </a:r>
            <a:r>
              <a:rPr lang="en-GB" sz="1800" dirty="0" smtClean="0"/>
              <a:t>One branch of a cycloid is generated by one roll</a:t>
            </a:r>
            <a:r>
              <a:rPr lang="sk-SK" sz="1800" dirty="0" smtClean="0"/>
              <a:t>-</a:t>
            </a:r>
            <a:r>
              <a:rPr lang="sk-SK" sz="1800" dirty="0" err="1" smtClean="0"/>
              <a:t>off</a:t>
            </a:r>
            <a:r>
              <a:rPr lang="en-GB" sz="1800" dirty="0" smtClean="0"/>
              <a:t> of circle </a:t>
            </a:r>
            <a:r>
              <a:rPr lang="en-GB" sz="1800" i="1" dirty="0" err="1" smtClean="0"/>
              <a:t>k</a:t>
            </a:r>
            <a:r>
              <a:rPr lang="en-GB" sz="1800" i="1" baseline="-25000" dirty="0" err="1" smtClean="0"/>
              <a:t>h</a:t>
            </a:r>
            <a:r>
              <a:rPr lang="en-GB" sz="1800" dirty="0" smtClean="0"/>
              <a:t> o</a:t>
            </a:r>
            <a:r>
              <a:rPr lang="sk-SK" sz="1800" dirty="0" smtClean="0"/>
              <a:t>ver </a:t>
            </a:r>
            <a:r>
              <a:rPr lang="en-GB" sz="1800" dirty="0" smtClean="0"/>
              <a:t>fixed circle (</a:t>
            </a:r>
            <a:r>
              <a:rPr lang="sk-SK" sz="1800" dirty="0" smtClean="0"/>
              <a:t>or</a:t>
            </a:r>
            <a:r>
              <a:rPr lang="en-GB" sz="1800" dirty="0" smtClean="0"/>
              <a:t> line)</a:t>
            </a:r>
            <a:r>
              <a:rPr lang="sk-SK" sz="1800" dirty="0" smtClean="0"/>
              <a:t> </a:t>
            </a:r>
            <a:r>
              <a:rPr lang="sk-SK" sz="1800" i="1" dirty="0" smtClean="0"/>
              <a:t>k</a:t>
            </a:r>
            <a:r>
              <a:rPr lang="sk-SK" sz="1800" i="1" baseline="-25000" dirty="0" smtClean="0"/>
              <a:t>p</a:t>
            </a:r>
            <a:r>
              <a:rPr lang="sk-SK" sz="1800" dirty="0" smtClean="0"/>
              <a:t>, </a:t>
            </a:r>
            <a:r>
              <a:rPr lang="en-GB" sz="1800" dirty="0" smtClean="0"/>
              <a:t>while circumference </a:t>
            </a:r>
            <a:r>
              <a:rPr lang="sk-SK" sz="1800" dirty="0" smtClean="0"/>
              <a:t>of </a:t>
            </a:r>
            <a:r>
              <a:rPr lang="en-GB" sz="1800" dirty="0" smtClean="0"/>
              <a:t>the rolling circle </a:t>
            </a:r>
            <a:r>
              <a:rPr lang="en-GB" sz="1800" i="1" dirty="0" err="1" smtClean="0"/>
              <a:t>k</a:t>
            </a:r>
            <a:r>
              <a:rPr lang="en-GB" sz="1800" i="1" baseline="-25000" dirty="0" err="1" smtClean="0"/>
              <a:t>h</a:t>
            </a:r>
            <a:r>
              <a:rPr lang="en-GB" sz="1800" i="1" dirty="0" smtClean="0"/>
              <a:t> </a:t>
            </a:r>
            <a:r>
              <a:rPr lang="en-GB" sz="1800" dirty="0" smtClean="0"/>
              <a:t> </a:t>
            </a:r>
            <a:r>
              <a:rPr lang="en-GB" sz="1800" dirty="0" smtClean="0"/>
              <a:t>is winded on the fixed circle</a:t>
            </a:r>
            <a:r>
              <a:rPr lang="en-GB" sz="1800" dirty="0" smtClean="0"/>
              <a:t> </a:t>
            </a:r>
            <a:r>
              <a:rPr lang="en-GB" sz="1800" i="1" dirty="0" err="1" smtClean="0"/>
              <a:t>k</a:t>
            </a:r>
            <a:r>
              <a:rPr lang="en-GB" sz="1800" i="1" baseline="-25000" dirty="0" err="1" smtClean="0"/>
              <a:t>p</a:t>
            </a:r>
            <a:r>
              <a:rPr lang="en-GB" sz="1800" dirty="0" smtClean="0"/>
              <a:t>. Thus the </a:t>
            </a:r>
            <a:r>
              <a:rPr lang="en-GB" sz="1800" dirty="0" err="1" smtClean="0"/>
              <a:t>cycloidal</a:t>
            </a:r>
            <a:r>
              <a:rPr lang="en-GB" sz="1800" dirty="0" smtClean="0"/>
              <a:t> movement is composed from two rotations about parallel axes passing through centres of the circles perpendicularly to the plane, in which both are </a:t>
            </a:r>
            <a:r>
              <a:rPr lang="en-GB" sz="1800" dirty="0" err="1" smtClean="0"/>
              <a:t>loc</a:t>
            </a:r>
            <a:r>
              <a:rPr lang="sk-SK" sz="1800" dirty="0" smtClean="0"/>
              <a:t>a</a:t>
            </a:r>
            <a:r>
              <a:rPr lang="en-GB" sz="1800" dirty="0" smtClean="0"/>
              <a:t>ted</a:t>
            </a:r>
            <a:r>
              <a:rPr lang="sk-SK" sz="1800" dirty="0" smtClean="0"/>
              <a:t>.</a:t>
            </a:r>
            <a:r>
              <a:rPr lang="sk-SK" sz="1800" dirty="0"/>
              <a:t/>
            </a:r>
            <a:br>
              <a:rPr lang="sk-SK" sz="1800" dirty="0"/>
            </a:br>
            <a:r>
              <a:rPr lang="sk-SK" sz="1800" dirty="0"/>
              <a:t>  </a:t>
            </a:r>
            <a:endParaRPr lang="sk-SK" sz="1800" dirty="0" smtClean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sk-SK" sz="1800" dirty="0"/>
          </a:p>
          <a:p>
            <a:pPr>
              <a:buNone/>
            </a:pPr>
            <a:endParaRPr lang="sk-SK" sz="1800" dirty="0"/>
          </a:p>
          <a:p>
            <a:pPr>
              <a:buNone/>
            </a:pPr>
            <a:endParaRPr lang="sk-SK" sz="1800" dirty="0" smtClean="0"/>
          </a:p>
          <a:p>
            <a:pPr>
              <a:buNone/>
            </a:pPr>
            <a:endParaRPr lang="sk-SK" sz="1800" dirty="0"/>
          </a:p>
          <a:p>
            <a:pPr>
              <a:buNone/>
            </a:pPr>
            <a:endParaRPr lang="sk-SK" sz="1800" dirty="0" smtClean="0"/>
          </a:p>
          <a:p>
            <a:pPr>
              <a:buNone/>
            </a:pPr>
            <a:endParaRPr lang="sk-SK" sz="1800" dirty="0" smtClean="0"/>
          </a:p>
          <a:p>
            <a:pPr>
              <a:buNone/>
            </a:pPr>
            <a:endParaRPr lang="sk-SK" sz="1800" dirty="0" smtClean="0"/>
          </a:p>
          <a:p>
            <a:pPr>
              <a:buNone/>
            </a:pPr>
            <a:endParaRPr lang="sk-SK" sz="1800" dirty="0"/>
          </a:p>
          <a:p>
            <a:pPr>
              <a:buNone/>
            </a:pPr>
            <a:endParaRPr lang="sk-SK" sz="1800" dirty="0" smtClean="0"/>
          </a:p>
          <a:p>
            <a:pPr marL="0" indent="0">
              <a:buNone/>
            </a:pPr>
            <a:endParaRPr lang="sk-SK" sz="1800" dirty="0" smtClean="0"/>
          </a:p>
          <a:p>
            <a:pPr marL="0" indent="0">
              <a:buNone/>
            </a:pPr>
            <a:endParaRPr lang="sk-SK" sz="1800" dirty="0" smtClean="0"/>
          </a:p>
        </p:txBody>
      </p:sp>
      <p:sp>
        <p:nvSpPr>
          <p:cNvPr id="2" name="Obdĺžnik 1"/>
          <p:cNvSpPr/>
          <p:nvPr/>
        </p:nvSpPr>
        <p:spPr>
          <a:xfrm>
            <a:off x="526508" y="416492"/>
            <a:ext cx="2055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GB" b="1" dirty="0" smtClean="0"/>
              <a:t>5</a:t>
            </a:r>
            <a:r>
              <a:rPr lang="sk-SK" b="1" dirty="0" smtClean="0"/>
              <a:t>.2 </a:t>
            </a:r>
            <a:r>
              <a:rPr lang="en-GB" b="1" dirty="0" err="1" smtClean="0"/>
              <a:t>Cy</a:t>
            </a:r>
            <a:r>
              <a:rPr lang="en-GB" b="1" dirty="0" err="1" smtClean="0"/>
              <a:t>cl</a:t>
            </a:r>
            <a:r>
              <a:rPr lang="en-GB" b="1" dirty="0" err="1" smtClean="0"/>
              <a:t>oidal</a:t>
            </a:r>
            <a:r>
              <a:rPr lang="en-GB" b="1" dirty="0" smtClean="0"/>
              <a:t> curves</a:t>
            </a:r>
            <a:endParaRPr lang="en-GB" b="1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74204" y="6356350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1</a:t>
            </a:fld>
            <a:endParaRPr lang="sk-SK"/>
          </a:p>
        </p:txBody>
      </p:sp>
      <p:pic>
        <p:nvPicPr>
          <p:cNvPr id="7" name="Picture 6" descr="epicykloida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1" y="2875069"/>
            <a:ext cx="5040560" cy="3290198"/>
          </a:xfrm>
          <a:prstGeom prst="rect">
            <a:avLst/>
          </a:prstGeom>
        </p:spPr>
      </p:pic>
    </p:spTree>
  </p:cSld>
  <p:clrMapOvr>
    <a:masterClrMapping/>
  </p:clrMapOvr>
  <p:transition spd="slow" advTm="1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43" y="1395703"/>
            <a:ext cx="9025548" cy="5173331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476672"/>
            <a:ext cx="7992888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Steiner </a:t>
            </a:r>
            <a:r>
              <a:rPr lang="sk-SK" sz="1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hypocycloid</a:t>
            </a: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k-SK" sz="1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curtate</a:t>
            </a: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		</a:t>
            </a: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	Asteroid </a:t>
            </a:r>
            <a:r>
              <a:rPr lang="sk-SK" sz="1800" dirty="0" smtClean="0"/>
              <a:t>(</a:t>
            </a:r>
            <a:r>
              <a:rPr lang="sk-SK" sz="1800" dirty="0" err="1" smtClean="0"/>
              <a:t>simple</a:t>
            </a:r>
            <a:r>
              <a:rPr lang="sk-SK" sz="1800" dirty="0" smtClean="0"/>
              <a:t> </a:t>
            </a:r>
            <a:r>
              <a:rPr lang="sk-SK" sz="1800" dirty="0" err="1" smtClean="0"/>
              <a:t>hypocycloid</a:t>
            </a:r>
            <a:r>
              <a:rPr lang="sk-SK" sz="1800" dirty="0" smtClean="0"/>
              <a:t>)</a:t>
            </a:r>
            <a:endParaRPr lang="sk-SK" sz="1800" dirty="0"/>
          </a:p>
          <a:p>
            <a:pPr marL="0" indent="0">
              <a:buNone/>
            </a:pP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k-SK" sz="1800" i="1" dirty="0" err="1" smtClean="0"/>
              <a:t>r</a:t>
            </a:r>
            <a:r>
              <a:rPr lang="sk-SK" sz="1800" i="1" baseline="-25000" dirty="0" err="1" smtClean="0"/>
              <a:t>p</a:t>
            </a:r>
            <a:r>
              <a:rPr lang="sk-SK" sz="1800" i="1" dirty="0" smtClean="0"/>
              <a:t> </a:t>
            </a:r>
            <a:r>
              <a:rPr lang="sk-SK" sz="1800" i="1" dirty="0"/>
              <a:t>: </a:t>
            </a:r>
            <a:r>
              <a:rPr lang="sk-SK" sz="1800" i="1" dirty="0" err="1" smtClean="0"/>
              <a:t>r</a:t>
            </a:r>
            <a:r>
              <a:rPr lang="sk-SK" sz="1800" i="1" baseline="-25000" dirty="0" err="1" smtClean="0"/>
              <a:t>h</a:t>
            </a:r>
            <a:r>
              <a:rPr lang="sk-SK" sz="1800" i="1" dirty="0" smtClean="0"/>
              <a:t> </a:t>
            </a:r>
            <a:r>
              <a:rPr lang="sk-SK" sz="1800" dirty="0"/>
              <a:t>= </a:t>
            </a:r>
            <a:r>
              <a:rPr lang="sk-SK" sz="1800" dirty="0" smtClean="0"/>
              <a:t>3 </a:t>
            </a:r>
            <a:r>
              <a:rPr lang="sk-SK" sz="1800" dirty="0"/>
              <a:t>: </a:t>
            </a:r>
            <a:r>
              <a:rPr lang="sk-SK" sz="1800" dirty="0" smtClean="0"/>
              <a:t>1 				</a:t>
            </a:r>
            <a:r>
              <a:rPr lang="sk-SK" sz="1800" i="1" dirty="0" err="1" smtClean="0"/>
              <a:t>r</a:t>
            </a:r>
            <a:r>
              <a:rPr lang="sk-SK" sz="1800" i="1" baseline="-25000" dirty="0" err="1" smtClean="0"/>
              <a:t>p</a:t>
            </a:r>
            <a:r>
              <a:rPr lang="sk-SK" sz="1800" i="1" dirty="0" smtClean="0"/>
              <a:t> </a:t>
            </a:r>
            <a:r>
              <a:rPr lang="sk-SK" sz="1800" i="1" dirty="0"/>
              <a:t>: </a:t>
            </a:r>
            <a:r>
              <a:rPr lang="sk-SK" sz="1800" i="1" dirty="0" err="1" smtClean="0"/>
              <a:t>r</a:t>
            </a:r>
            <a:r>
              <a:rPr lang="sk-SK" sz="1800" i="1" baseline="-25000" dirty="0" err="1" smtClean="0"/>
              <a:t>h</a:t>
            </a:r>
            <a:r>
              <a:rPr lang="sk-SK" sz="1800" i="1" dirty="0" smtClean="0"/>
              <a:t> </a:t>
            </a:r>
            <a:r>
              <a:rPr lang="sk-SK" sz="1800" dirty="0"/>
              <a:t>= </a:t>
            </a:r>
            <a:r>
              <a:rPr lang="sk-SK" sz="1800" dirty="0" smtClean="0"/>
              <a:t>4 </a:t>
            </a:r>
            <a:r>
              <a:rPr lang="sk-SK" sz="1800" dirty="0"/>
              <a:t>: </a:t>
            </a:r>
            <a:r>
              <a:rPr lang="sk-SK" sz="1800" dirty="0" smtClean="0"/>
              <a:t>1</a:t>
            </a:r>
            <a:endParaRPr lang="sk-SK" sz="1800" dirty="0"/>
          </a:p>
          <a:p>
            <a:pPr marL="0" indent="0">
              <a:buNone/>
            </a:pPr>
            <a:endParaRPr lang="sk-SK" sz="1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606096" y="6356349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10</a:t>
            </a:fld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704" y="1628800"/>
            <a:ext cx="728638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4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5" y="2319893"/>
            <a:ext cx="6004708" cy="398584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2044563"/>
            <a:ext cx="6516303" cy="43254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>
              <a:xfrm>
                <a:off x="487037" y="260648"/>
                <a:ext cx="8111947" cy="226825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1800" dirty="0" err="1" smtClean="0"/>
                  <a:t>Pericy</a:t>
                </a:r>
                <a:r>
                  <a:rPr lang="sk-SK" sz="1800" dirty="0" smtClean="0"/>
                  <a:t>c</a:t>
                </a:r>
                <a:r>
                  <a:rPr lang="en-GB" sz="1800" dirty="0" err="1" smtClean="0"/>
                  <a:t>loid</a:t>
                </a:r>
                <a:r>
                  <a:rPr lang="sk-SK" sz="1800" dirty="0" smtClean="0"/>
                  <a:t>  </a:t>
                </a:r>
                <a:r>
                  <a:rPr lang="sk-SK" sz="1800" dirty="0" smtClean="0"/>
                  <a:t>	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sk-SK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sk-SK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sk-SK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sk-SK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sk-SK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sk-SK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sk-SK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sk-SK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d>
                    <m:func>
                      <m:funcPr>
                        <m:ctrlPr>
                          <a:rPr lang="sk-SK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 sz="2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sk-SK" sz="2000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sk-SK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sk-SK" sz="2000" i="1">
                            <a:latin typeface="Cambria Math" panose="02040503050406030204" pitchFamily="18" charset="0"/>
                          </a:rPr>
                          <m:t>𝑑</m:t>
                        </m:r>
                        <m:func>
                          <m:funcPr>
                            <m:ctrlPr>
                              <a:rPr lang="sk-SK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 sz="20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sk-SK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sk-SK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sk-SK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sk-SK" sz="2000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sk-SK" sz="2000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  <m:r>
                                      <a:rPr lang="sk-SK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sk-SK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sk-SK" sz="2000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sk-SK" sz="2000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sk-SK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sk-SK" sz="2000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sk-SK" sz="2000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sk-SK" sz="20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r>
                  <a:rPr lang="sk-SK" sz="2000" dirty="0"/>
                  <a:t>,</a:t>
                </a:r>
              </a:p>
              <a:p>
                <a:pPr marL="0" indent="0">
                  <a:buNone/>
                </a:pPr>
                <a:r>
                  <a:rPr lang="sk-SK" sz="2000" dirty="0" smtClean="0"/>
                  <a:t>		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sk-SK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sk-SK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sk-SK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sk-SK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sk-SK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sk-SK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d>
                    <m:func>
                      <m:funcPr>
                        <m:ctrlPr>
                          <a:rPr lang="sk-SK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sk-SK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sk-SK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func>
                    <m:r>
                      <a:rPr lang="sk-SK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sk-SK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func>
                      <m:funcPr>
                        <m:ctrlPr>
                          <a:rPr lang="sk-SK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sk-SK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sk-SK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sk-SK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sk-SK" sz="20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sk-SK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sk-SK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sk-SK" sz="20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sk-SK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sk-SK" sz="20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sk-SK" sz="2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e>
                    </m:func>
                  </m:oMath>
                </a14:m>
                <a:r>
                  <a:rPr lang="sk-SK" sz="2000" dirty="0"/>
                  <a:t>, </a:t>
                </a:r>
                <a14:m>
                  <m:oMath xmlns:m="http://schemas.openxmlformats.org/officeDocument/2006/math">
                    <m:r>
                      <a:rPr lang="sk-SK" sz="2000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sk-SK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⟨"/>
                        <m:endChr m:val="⟩"/>
                        <m:ctrlPr>
                          <a:rPr lang="sk-SK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0, 2</m:t>
                        </m:r>
                        <m:r>
                          <a:rPr lang="sk-SK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endParaRPr lang="sk-SK" sz="2000" dirty="0"/>
              </a:p>
              <a:p>
                <a:pPr marL="0" indent="0">
                  <a:buNone/>
                </a:pPr>
                <a:r>
                  <a:rPr lang="en-GB" sz="18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Limaçon</a:t>
                </a:r>
                <a:r>
                  <a:rPr lang="en-GB" sz="1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of Pascal (</a:t>
                </a:r>
                <a:r>
                  <a:rPr lang="en-GB" sz="18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curtate</a:t>
                </a:r>
                <a:r>
                  <a:rPr lang="en-GB" sz="1800" dirty="0" smtClean="0"/>
                  <a:t>)</a:t>
                </a:r>
                <a:r>
                  <a:rPr lang="sk-SK" sz="1800" dirty="0" smtClean="0"/>
                  <a:t>		        </a:t>
                </a:r>
                <a:r>
                  <a:rPr lang="sk-SK" sz="1800" dirty="0" err="1" smtClean="0"/>
                  <a:t>prolate</a:t>
                </a:r>
                <a:endParaRPr lang="sk-SK" sz="18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sk-SK" sz="2000" i="1" dirty="0" err="1"/>
                  <a:t>r</a:t>
                </a:r>
                <a:r>
                  <a:rPr lang="sk-SK" sz="2000" i="1" baseline="-25000" dirty="0" err="1"/>
                  <a:t>p</a:t>
                </a:r>
                <a:r>
                  <a:rPr lang="sk-SK" sz="2000" i="1" dirty="0"/>
                  <a:t> : </a:t>
                </a:r>
                <a:r>
                  <a:rPr lang="sk-SK" sz="2000" i="1" dirty="0" err="1"/>
                  <a:t>r</a:t>
                </a:r>
                <a:r>
                  <a:rPr lang="sk-SK" sz="2000" i="1" baseline="-25000" dirty="0" err="1"/>
                  <a:t>h</a:t>
                </a:r>
                <a:r>
                  <a:rPr lang="sk-SK" sz="2000" i="1" dirty="0"/>
                  <a:t> </a:t>
                </a:r>
                <a:r>
                  <a:rPr lang="sk-SK" sz="2000" dirty="0"/>
                  <a:t>= 1 : 1 </a:t>
                </a:r>
                <a:endParaRPr lang="sk-SK" sz="2000" b="1" dirty="0"/>
              </a:p>
            </p:txBody>
          </p:sp>
        </mc:Choice>
        <mc:Fallback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7037" y="260648"/>
                <a:ext cx="8111947" cy="2268252"/>
              </a:xfrm>
              <a:blipFill rotWithShape="0">
                <a:blip r:embed="rId4"/>
                <a:stretch>
                  <a:fillRect l="-8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ástupný symbol päty 1"/>
          <p:cNvSpPr>
            <a:spLocks noGrp="1"/>
          </p:cNvSpPr>
          <p:nvPr>
            <p:ph type="ftr" sz="quarter" idx="11"/>
          </p:nvPr>
        </p:nvSpPr>
        <p:spPr>
          <a:xfrm>
            <a:off x="487037" y="6356349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11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404516"/>
            <a:ext cx="6887751" cy="34950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>
              <a:xfrm>
                <a:off x="618375" y="548680"/>
                <a:ext cx="8005886" cy="5519534"/>
              </a:xfrm>
            </p:spPr>
            <p:txBody>
              <a:bodyPr/>
              <a:lstStyle/>
              <a:p>
                <a:pPr>
                  <a:buNone/>
                </a:pPr>
                <a:r>
                  <a:rPr lang="en-GB" sz="1800" dirty="0" smtClean="0"/>
                  <a:t>Ort</a:t>
                </a:r>
                <a:r>
                  <a:rPr lang="sk-SK" sz="1800" dirty="0" smtClean="0"/>
                  <a:t>h</a:t>
                </a:r>
                <a:r>
                  <a:rPr lang="en-GB" sz="1800" dirty="0" err="1" smtClean="0"/>
                  <a:t>ocy</a:t>
                </a:r>
                <a:r>
                  <a:rPr lang="sk-SK" sz="1800" dirty="0" smtClean="0"/>
                  <a:t>c</a:t>
                </a:r>
                <a:r>
                  <a:rPr lang="en-GB" sz="1800" dirty="0" err="1" smtClean="0"/>
                  <a:t>loid</a:t>
                </a:r>
                <a:r>
                  <a:rPr lang="sk-SK" sz="1800" dirty="0"/>
                  <a:t>	</a:t>
                </a:r>
                <a:r>
                  <a:rPr lang="sk-SK" sz="1800" dirty="0" smtClean="0"/>
                  <a:t>	    </a:t>
                </a:r>
                <a14:m>
                  <m:oMath xmlns:m="http://schemas.openxmlformats.org/officeDocument/2006/math">
                    <m:r>
                      <a:rPr lang="sk-SK" sz="18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sk-SK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⟨"/>
                        <m:endChr m:val="⟩"/>
                        <m:ctrlPr>
                          <a:rPr lang="sk-SK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0, 2</m:t>
                        </m:r>
                        <m:r>
                          <a:rPr lang="sk-SK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endParaRPr lang="en-GB" sz="1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k-SK" sz="1800" b="0" i="1" smtClean="0">
                          <a:latin typeface="Cambria Math" panose="02040503050406030204" pitchFamily="18" charset="0"/>
                        </a:rPr>
                        <m:t>𝑑</m:t>
                      </m:r>
                      <m:func>
                        <m:funcPr>
                          <m:ctrlPr>
                            <a:rPr lang="sk-SK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sk-SK" sz="18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sk-SK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sk-SK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sk-SK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k-SK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sk-SK" sz="1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sk-SK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func>
                    </m:oMath>
                  </m:oMathPara>
                </a14:m>
                <a:endParaRPr lang="en-US" sz="1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GB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k-SK" sz="1800" b="0" i="1" smtClean="0">
                          <a:latin typeface="Cambria Math" panose="02040503050406030204" pitchFamily="18" charset="0"/>
                        </a:rPr>
                        <m:t>𝑑</m:t>
                      </m:r>
                      <m:func>
                        <m:funcPr>
                          <m:ctrlPr>
                            <a:rPr lang="sk-SK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sk-SK" sz="18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sk-SK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sk-SK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func>
                      <m:sSub>
                        <m:sSubPr>
                          <m:ctrlPr>
                            <a:rPr lang="en-GB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1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sk-SK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sk-SK" sz="1800" dirty="0" smtClean="0"/>
              </a:p>
              <a:p>
                <a:pPr marL="0" indent="0">
                  <a:buNone/>
                </a:pPr>
                <a:endParaRPr lang="sk-SK" sz="1800" dirty="0"/>
              </a:p>
              <a:p>
                <a:pPr marL="0" indent="0">
                  <a:buNone/>
                </a:pPr>
                <a:r>
                  <a:rPr lang="sk-SK" sz="1800" dirty="0" err="1" smtClean="0"/>
                  <a:t>simple</a:t>
                </a:r>
                <a:r>
                  <a:rPr lang="sk-SK" sz="1800" dirty="0" smtClean="0"/>
                  <a:t> </a:t>
                </a:r>
                <a:r>
                  <a:rPr lang="sk-SK" sz="1800" dirty="0" smtClean="0"/>
                  <a:t>					</a:t>
                </a:r>
                <a:r>
                  <a:rPr lang="sk-SK" sz="1800" dirty="0" err="1" smtClean="0"/>
                  <a:t>prolate</a:t>
                </a:r>
                <a:endParaRPr lang="en-US" sz="1800" dirty="0" smtClean="0"/>
              </a:p>
            </p:txBody>
          </p:sp>
        </mc:Choice>
        <mc:Fallback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8375" y="548680"/>
                <a:ext cx="8005886" cy="5519534"/>
              </a:xfrm>
              <a:blipFill rotWithShape="0">
                <a:blip r:embed="rId3"/>
                <a:stretch>
                  <a:fillRect l="-609" t="-5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569057" y="6356349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12</a:t>
            </a:fld>
            <a:endParaRPr lang="sk-SK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630" y="2490877"/>
            <a:ext cx="6611888" cy="33550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2086573"/>
            <a:ext cx="6552728" cy="4017132"/>
          </a:xfrm>
          <a:prstGeom prst="rect">
            <a:avLst/>
          </a:prstGeom>
        </p:spPr>
      </p:pic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395536" y="6356349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13</a:t>
            </a:fld>
            <a:endParaRPr lang="sk-SK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BlokTextu 11"/>
              <p:cNvSpPr txBox="1"/>
              <p:nvPr/>
            </p:nvSpPr>
            <p:spPr>
              <a:xfrm>
                <a:off x="628116" y="404664"/>
                <a:ext cx="33888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dirty="0" smtClean="0"/>
                  <a:t>In</a:t>
                </a:r>
                <a:r>
                  <a:rPr lang="en-GB" dirty="0" smtClean="0"/>
                  <a:t>volute of a circle </a:t>
                </a:r>
                <a:r>
                  <a:rPr lang="sk-SK" dirty="0" smtClean="0"/>
                  <a:t>      </a:t>
                </a:r>
                <a14:m>
                  <m:oMath xmlns:m="http://schemas.openxmlformats.org/officeDocument/2006/math">
                    <m:r>
                      <a:rPr lang="sk-SK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sk-SK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⟨"/>
                        <m:endChr m:val="⟩"/>
                        <m:ctrlP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0, 2</m:t>
                        </m:r>
                        <m: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12" name="BlokTextu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16" y="404664"/>
                <a:ext cx="3388813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439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dĺžnik 7"/>
              <p:cNvSpPr/>
              <p:nvPr/>
            </p:nvSpPr>
            <p:spPr>
              <a:xfrm>
                <a:off x="2053896" y="764704"/>
                <a:ext cx="4572000" cy="68916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GB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sk-SK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func>
                                <m:func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in</m:t>
                                  </m:r>
                                </m:fName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func>
                            </m:e>
                          </m:func>
                        </m:e>
                      </m:d>
                      <m:r>
                        <a:rPr lang="sk-S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sk-S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func>
                        <m:funcPr>
                          <m:ctrlPr>
                            <a:rPr lang="sk-S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sk-SK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sk-S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func>
                      <m:r>
                        <a:rPr lang="sk-SK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sk-SK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GB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sk-SK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fName>
                                <m:e>
                                  <m:func>
                                    <m:func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GB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func>
                                </m:e>
                              </m:func>
                            </m:e>
                          </m:func>
                        </m:e>
                      </m:d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𝑑</m:t>
                      </m:r>
                      <m:func>
                        <m:funcPr>
                          <m:ctrlPr>
                            <a:rPr lang="sk-SK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sk-SK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Obdĺžni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3896" y="764704"/>
                <a:ext cx="4572000" cy="689163"/>
              </a:xfrm>
              <a:prstGeom prst="rect">
                <a:avLst/>
              </a:prstGeom>
              <a:blipFill rotWithShape="0">
                <a:blip r:embed="rId4"/>
                <a:stretch>
                  <a:fillRect b="-17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Obrázo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1988840"/>
            <a:ext cx="6625896" cy="4232183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53629" y="1484182"/>
            <a:ext cx="715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Simple</a:t>
            </a:r>
            <a:r>
              <a:rPr lang="sk-SK" dirty="0" smtClean="0"/>
              <a:t>				</a:t>
            </a:r>
            <a:r>
              <a:rPr lang="en-GB" dirty="0" smtClean="0"/>
              <a:t>Archimedean spiral </a:t>
            </a:r>
            <a:r>
              <a:rPr lang="sk-SK" dirty="0" smtClean="0"/>
              <a:t>– </a:t>
            </a:r>
            <a:r>
              <a:rPr lang="sk-SK" i="1" dirty="0" err="1" smtClean="0"/>
              <a:t>r</a:t>
            </a:r>
            <a:r>
              <a:rPr lang="sk-SK" i="1" baseline="-25000" dirty="0" err="1" smtClean="0"/>
              <a:t>p</a:t>
            </a:r>
            <a:r>
              <a:rPr lang="sk-SK" i="1" dirty="0" smtClean="0"/>
              <a:t> </a:t>
            </a:r>
            <a:r>
              <a:rPr lang="sk-SK" dirty="0"/>
              <a:t>= </a:t>
            </a:r>
            <a:r>
              <a:rPr lang="sk-SK" i="1" dirty="0" smtClean="0"/>
              <a:t>d</a:t>
            </a:r>
            <a:r>
              <a:rPr lang="sk-SK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753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27584" y="692696"/>
            <a:ext cx="7560840" cy="554461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800" dirty="0" smtClean="0"/>
              <a:t>By different c</a:t>
            </a:r>
            <a:r>
              <a:rPr lang="en-GB" sz="1800" dirty="0" smtClean="0"/>
              <a:t>ombinations of superposition of circles  </a:t>
            </a:r>
            <a:r>
              <a:rPr lang="en-GB" sz="1800" i="1" dirty="0" err="1" smtClean="0"/>
              <a:t>k</a:t>
            </a:r>
            <a:r>
              <a:rPr lang="en-GB" sz="1800" i="1" baseline="-25000" dirty="0" err="1" smtClean="0"/>
              <a:t>h</a:t>
            </a:r>
            <a:r>
              <a:rPr lang="en-GB" sz="1800" dirty="0" smtClean="0"/>
              <a:t> and </a:t>
            </a:r>
            <a:r>
              <a:rPr lang="en-GB" sz="1800" i="1" dirty="0" err="1" smtClean="0"/>
              <a:t>k</a:t>
            </a:r>
            <a:r>
              <a:rPr lang="en-GB" sz="1800" i="1" baseline="-25000" dirty="0" err="1" smtClean="0"/>
              <a:t>p</a:t>
            </a:r>
            <a:r>
              <a:rPr lang="en-GB" sz="1800" dirty="0" smtClean="0"/>
              <a:t> , (</a:t>
            </a:r>
            <a:r>
              <a:rPr lang="sk-SK" sz="1800" dirty="0" smtClean="0"/>
              <a:t>or </a:t>
            </a:r>
            <a:r>
              <a:rPr lang="en-GB" sz="1800" dirty="0" smtClean="0"/>
              <a:t>circle and</a:t>
            </a:r>
            <a:r>
              <a:rPr lang="sk-SK" sz="1800" dirty="0" smtClean="0"/>
              <a:t> </a:t>
            </a:r>
            <a:r>
              <a:rPr lang="en-GB" sz="1800" dirty="0" smtClean="0"/>
              <a:t>line,</a:t>
            </a:r>
            <a:r>
              <a:rPr lang="sk-SK" sz="1800" dirty="0" smtClean="0"/>
              <a:t> </a:t>
            </a:r>
            <a:r>
              <a:rPr lang="en-GB" sz="1800" dirty="0" smtClean="0"/>
              <a:t>which is regarded as circle with infinitely large radius), the following types of cycloids are obtained</a:t>
            </a:r>
            <a:r>
              <a:rPr lang="sk-SK" sz="1800" dirty="0" smtClean="0"/>
              <a:t>:</a:t>
            </a:r>
            <a:endParaRPr lang="en-GB" sz="1800" dirty="0"/>
          </a:p>
          <a:p>
            <a:pPr marL="536575" indent="-177800">
              <a:spcBef>
                <a:spcPts val="600"/>
              </a:spcBef>
              <a:buAutoNum type="arabicPeriod"/>
            </a:pPr>
            <a:r>
              <a:rPr lang="sk-SK" sz="1800" dirty="0" smtClean="0"/>
              <a:t> </a:t>
            </a:r>
            <a:r>
              <a:rPr lang="en-GB" sz="1800" dirty="0" smtClean="0"/>
              <a:t>Epicycloid </a:t>
            </a:r>
            <a:r>
              <a:rPr lang="sk-SK" sz="1800" dirty="0"/>
              <a:t>–</a:t>
            </a:r>
            <a:r>
              <a:rPr lang="sk-SK" sz="1800" dirty="0" smtClean="0"/>
              <a:t> </a:t>
            </a:r>
            <a:r>
              <a:rPr lang="en-GB" sz="1800" dirty="0" smtClean="0"/>
              <a:t>moving circle</a:t>
            </a:r>
            <a:r>
              <a:rPr lang="en-GB" sz="1800" dirty="0" smtClean="0"/>
              <a:t> </a:t>
            </a:r>
            <a:r>
              <a:rPr lang="en-GB" sz="1800" i="1" dirty="0" err="1" smtClean="0"/>
              <a:t>k</a:t>
            </a:r>
            <a:r>
              <a:rPr lang="en-GB" sz="1800" i="1" baseline="-25000" dirty="0" err="1" smtClean="0"/>
              <a:t>h</a:t>
            </a:r>
            <a:r>
              <a:rPr lang="en-GB" sz="1800" dirty="0" smtClean="0"/>
              <a:t> </a:t>
            </a:r>
            <a:r>
              <a:rPr lang="en-GB" sz="1800" dirty="0" smtClean="0"/>
              <a:t>is rolling by its outer circumference on the outer circumference of fixed circle </a:t>
            </a:r>
            <a:r>
              <a:rPr lang="en-GB" sz="1800" i="1" dirty="0" err="1" smtClean="0"/>
              <a:t>k</a:t>
            </a:r>
            <a:r>
              <a:rPr lang="en-GB" sz="1800" i="1" baseline="-25000" dirty="0" err="1" smtClean="0"/>
              <a:t>p</a:t>
            </a:r>
            <a:r>
              <a:rPr lang="sk-SK" sz="1800" dirty="0" smtClean="0"/>
              <a:t>.</a:t>
            </a:r>
            <a:endParaRPr lang="en-GB" sz="1800" dirty="0"/>
          </a:p>
          <a:p>
            <a:pPr marL="536575" indent="-177800">
              <a:spcBef>
                <a:spcPts val="600"/>
              </a:spcBef>
              <a:buAutoNum type="arabicPeriod"/>
            </a:pPr>
            <a:r>
              <a:rPr lang="sk-SK" sz="1800" dirty="0" smtClean="0"/>
              <a:t> </a:t>
            </a:r>
            <a:r>
              <a:rPr lang="en-GB" sz="1800" dirty="0" smtClean="0"/>
              <a:t>Hypocycloid </a:t>
            </a:r>
            <a:r>
              <a:rPr lang="sk-SK" sz="1800" dirty="0" smtClean="0"/>
              <a:t>–</a:t>
            </a:r>
            <a:r>
              <a:rPr lang="en-GB" sz="1800" dirty="0" smtClean="0"/>
              <a:t> </a:t>
            </a:r>
            <a:r>
              <a:rPr lang="en-GB" sz="1800" dirty="0"/>
              <a:t>moving circle </a:t>
            </a:r>
            <a:r>
              <a:rPr lang="sk-SK" sz="1800" i="1" dirty="0" err="1" smtClean="0"/>
              <a:t>k</a:t>
            </a:r>
            <a:r>
              <a:rPr lang="sk-SK" sz="1800" i="1" baseline="-25000" dirty="0" err="1" smtClean="0"/>
              <a:t>h</a:t>
            </a:r>
            <a:r>
              <a:rPr lang="sk-SK" sz="1800" i="1" dirty="0" smtClean="0"/>
              <a:t> </a:t>
            </a:r>
            <a:r>
              <a:rPr lang="en-GB" sz="1800" dirty="0"/>
              <a:t>is rolling by its outer circumference on the </a:t>
            </a:r>
            <a:r>
              <a:rPr lang="en-GB" sz="1800" dirty="0" smtClean="0"/>
              <a:t>inner circumference </a:t>
            </a:r>
            <a:r>
              <a:rPr lang="en-GB" sz="1800" dirty="0"/>
              <a:t>of fixed circle </a:t>
            </a:r>
            <a:r>
              <a:rPr lang="sk-SK" sz="1800" i="1" dirty="0" err="1" smtClean="0"/>
              <a:t>k</a:t>
            </a:r>
            <a:r>
              <a:rPr lang="sk-SK" sz="1800" i="1" baseline="-25000" dirty="0" err="1" smtClean="0"/>
              <a:t>p</a:t>
            </a:r>
            <a:r>
              <a:rPr lang="sk-SK" sz="1800" dirty="0" smtClean="0"/>
              <a:t> </a:t>
            </a:r>
            <a:r>
              <a:rPr lang="sk-SK" sz="1800" dirty="0"/>
              <a:t>(</a:t>
            </a:r>
            <a:r>
              <a:rPr lang="sk-SK" sz="1800" i="1" dirty="0" err="1"/>
              <a:t>r</a:t>
            </a:r>
            <a:r>
              <a:rPr lang="sk-SK" sz="1800" i="1" baseline="-25000" dirty="0" err="1"/>
              <a:t>h</a:t>
            </a:r>
            <a:r>
              <a:rPr lang="sk-SK" sz="1800" i="1" dirty="0"/>
              <a:t> &lt; </a:t>
            </a:r>
            <a:r>
              <a:rPr lang="sk-SK" sz="1800" i="1" dirty="0" err="1"/>
              <a:t>r</a:t>
            </a:r>
            <a:r>
              <a:rPr lang="sk-SK" sz="1800" i="1" baseline="-25000" dirty="0" err="1"/>
              <a:t>p</a:t>
            </a:r>
            <a:r>
              <a:rPr lang="sk-SK" sz="1800" dirty="0"/>
              <a:t>).</a:t>
            </a:r>
            <a:endParaRPr lang="en-GB" sz="1800" dirty="0"/>
          </a:p>
          <a:p>
            <a:pPr marL="536575" indent="-177800">
              <a:spcBef>
                <a:spcPts val="600"/>
              </a:spcBef>
              <a:buAutoNum type="arabicPeriod"/>
            </a:pPr>
            <a:r>
              <a:rPr lang="sk-SK" sz="1800" dirty="0" smtClean="0"/>
              <a:t> </a:t>
            </a:r>
            <a:r>
              <a:rPr lang="en-GB" sz="1800" dirty="0" err="1" smtClean="0"/>
              <a:t>Pericycloid</a:t>
            </a:r>
            <a:r>
              <a:rPr lang="en-GB" sz="1800" dirty="0" smtClean="0"/>
              <a:t> </a:t>
            </a:r>
            <a:r>
              <a:rPr lang="sk-SK" sz="1800" dirty="0"/>
              <a:t>–</a:t>
            </a:r>
            <a:r>
              <a:rPr lang="sk-SK" sz="1800" dirty="0" smtClean="0"/>
              <a:t> </a:t>
            </a:r>
            <a:r>
              <a:rPr lang="en-GB" sz="1800" dirty="0"/>
              <a:t>moving circle </a:t>
            </a:r>
            <a:r>
              <a:rPr lang="sk-SK" sz="1800" i="1" dirty="0" err="1" smtClean="0"/>
              <a:t>k</a:t>
            </a:r>
            <a:r>
              <a:rPr lang="sk-SK" sz="1800" i="1" baseline="-25000" dirty="0" err="1" smtClean="0"/>
              <a:t>h</a:t>
            </a:r>
            <a:r>
              <a:rPr lang="sk-SK" sz="1800" dirty="0" smtClean="0"/>
              <a:t> </a:t>
            </a:r>
            <a:r>
              <a:rPr lang="en-GB" sz="1800" dirty="0"/>
              <a:t>is rolling by its inner circumference on the outer circumference of fixed circle </a:t>
            </a:r>
            <a:r>
              <a:rPr lang="sk-SK" sz="1800" i="1" dirty="0" err="1" smtClean="0"/>
              <a:t>k</a:t>
            </a:r>
            <a:r>
              <a:rPr lang="sk-SK" sz="1800" i="1" baseline="-25000" dirty="0" err="1" smtClean="0"/>
              <a:t>p</a:t>
            </a:r>
            <a:r>
              <a:rPr lang="sk-SK" sz="1800" dirty="0" smtClean="0"/>
              <a:t> </a:t>
            </a:r>
            <a:r>
              <a:rPr lang="sk-SK" sz="1800" dirty="0"/>
              <a:t>(</a:t>
            </a:r>
            <a:r>
              <a:rPr lang="sk-SK" sz="1800" i="1" dirty="0" err="1"/>
              <a:t>r</a:t>
            </a:r>
            <a:r>
              <a:rPr lang="sk-SK" sz="1800" i="1" baseline="-25000" dirty="0" err="1"/>
              <a:t>h</a:t>
            </a:r>
            <a:r>
              <a:rPr lang="sk-SK" sz="1800" i="1" dirty="0"/>
              <a:t> &gt; </a:t>
            </a:r>
            <a:r>
              <a:rPr lang="sk-SK" sz="1800" i="1" dirty="0" err="1"/>
              <a:t>r</a:t>
            </a:r>
            <a:r>
              <a:rPr lang="sk-SK" sz="1800" i="1" baseline="-25000" dirty="0" err="1"/>
              <a:t>p</a:t>
            </a:r>
            <a:r>
              <a:rPr lang="sk-SK" sz="1800" dirty="0" smtClean="0"/>
              <a:t>).</a:t>
            </a:r>
          </a:p>
          <a:p>
            <a:pPr marL="358775" indent="0">
              <a:buNone/>
            </a:pPr>
            <a:r>
              <a:rPr lang="sk-SK" sz="1800" dirty="0" smtClean="0"/>
              <a:t>    </a:t>
            </a:r>
            <a:r>
              <a:rPr lang="en-GB" sz="1800" dirty="0" err="1" smtClean="0"/>
              <a:t>Pericycloidal</a:t>
            </a:r>
            <a:r>
              <a:rPr lang="en-GB" sz="1800" dirty="0" smtClean="0"/>
              <a:t> movement is reversible to the </a:t>
            </a:r>
            <a:r>
              <a:rPr lang="en-GB" sz="1800" dirty="0" err="1" smtClean="0"/>
              <a:t>epicycloidal</a:t>
            </a:r>
            <a:r>
              <a:rPr lang="en-GB" sz="1800" dirty="0" smtClean="0"/>
              <a:t> movement,     </a:t>
            </a:r>
          </a:p>
          <a:p>
            <a:pPr marL="358775" indent="0">
              <a:spcBef>
                <a:spcPts val="0"/>
              </a:spcBef>
              <a:buNone/>
            </a:pPr>
            <a:r>
              <a:rPr lang="en-GB" sz="1800" dirty="0" smtClean="0"/>
              <a:t>   therefore</a:t>
            </a:r>
            <a:r>
              <a:rPr lang="sk-SK" sz="1800" dirty="0" smtClean="0"/>
              <a:t> </a:t>
            </a:r>
            <a:r>
              <a:rPr lang="en-GB" sz="1800" dirty="0" smtClean="0"/>
              <a:t>trajectories of these movements are the same curves</a:t>
            </a:r>
            <a:r>
              <a:rPr lang="sk-SK" sz="1800" dirty="0" smtClean="0"/>
              <a:t>.</a:t>
            </a:r>
            <a:endParaRPr lang="en-GB" sz="1800" dirty="0" smtClean="0"/>
          </a:p>
          <a:p>
            <a:pPr marL="358775" indent="0">
              <a:spcBef>
                <a:spcPts val="600"/>
              </a:spcBef>
              <a:buNone/>
            </a:pPr>
            <a:r>
              <a:rPr lang="sk-SK" sz="1800" dirty="0" smtClean="0"/>
              <a:t>4. </a:t>
            </a:r>
            <a:r>
              <a:rPr lang="en-GB" sz="1800" dirty="0" err="1" smtClean="0"/>
              <a:t>Orthocycloid</a:t>
            </a:r>
            <a:r>
              <a:rPr lang="en-GB" sz="1800" dirty="0" smtClean="0"/>
              <a:t> </a:t>
            </a:r>
            <a:r>
              <a:rPr lang="sk-SK" sz="1800" dirty="0"/>
              <a:t>–</a:t>
            </a:r>
            <a:r>
              <a:rPr lang="sk-SK" sz="1800" dirty="0" smtClean="0"/>
              <a:t> </a:t>
            </a:r>
            <a:r>
              <a:rPr lang="en-GB" sz="1800" dirty="0"/>
              <a:t>moving circle </a:t>
            </a:r>
            <a:r>
              <a:rPr lang="sk-SK" sz="1800" i="1" dirty="0" err="1" smtClean="0"/>
              <a:t>k</a:t>
            </a:r>
            <a:r>
              <a:rPr lang="sk-SK" sz="1800" i="1" baseline="-25000" dirty="0" err="1" smtClean="0"/>
              <a:t>h</a:t>
            </a:r>
            <a:r>
              <a:rPr lang="sk-SK" sz="1800" dirty="0" smtClean="0"/>
              <a:t> </a:t>
            </a:r>
            <a:r>
              <a:rPr lang="en-GB" sz="1800" dirty="0"/>
              <a:t>is rolling </a:t>
            </a:r>
            <a:r>
              <a:rPr lang="sk-SK" sz="1800" dirty="0" smtClean="0"/>
              <a:t>on </a:t>
            </a:r>
            <a:r>
              <a:rPr lang="en-GB" sz="1800" dirty="0" smtClean="0"/>
              <a:t>the fixed line </a:t>
            </a:r>
            <a:r>
              <a:rPr lang="sk-SK" sz="1800" i="1" dirty="0" err="1" smtClean="0"/>
              <a:t>k</a:t>
            </a:r>
            <a:r>
              <a:rPr lang="sk-SK" sz="1800" i="1" baseline="-25000" dirty="0" err="1" smtClean="0"/>
              <a:t>p</a:t>
            </a:r>
            <a:r>
              <a:rPr lang="sk-SK" sz="1800" i="1" dirty="0" smtClean="0"/>
              <a:t>.</a:t>
            </a:r>
          </a:p>
          <a:p>
            <a:pPr marL="536575" indent="0">
              <a:spcBef>
                <a:spcPts val="600"/>
              </a:spcBef>
              <a:buNone/>
            </a:pPr>
            <a:r>
              <a:rPr lang="en-GB" sz="1800" dirty="0" smtClean="0"/>
              <a:t>Length of one branch of </a:t>
            </a:r>
            <a:r>
              <a:rPr lang="en-GB" sz="1800" dirty="0" err="1" smtClean="0"/>
              <a:t>orthocycloid</a:t>
            </a:r>
            <a:r>
              <a:rPr lang="en-GB" sz="1800" dirty="0" smtClean="0"/>
              <a:t> equals to the circumference of the moving circle.</a:t>
            </a:r>
          </a:p>
          <a:p>
            <a:pPr marL="358775" indent="0">
              <a:spcBef>
                <a:spcPts val="600"/>
              </a:spcBef>
              <a:buNone/>
            </a:pPr>
            <a:r>
              <a:rPr lang="sk-SK" sz="1800" dirty="0" smtClean="0"/>
              <a:t>5</a:t>
            </a:r>
            <a:r>
              <a:rPr lang="sk-SK" sz="1800" dirty="0" smtClean="0"/>
              <a:t>. </a:t>
            </a:r>
            <a:r>
              <a:rPr lang="en-GB" sz="1800" dirty="0" smtClean="0"/>
              <a:t>In</a:t>
            </a:r>
            <a:r>
              <a:rPr lang="en-GB" sz="1800" dirty="0" smtClean="0"/>
              <a:t>volute</a:t>
            </a:r>
            <a:r>
              <a:rPr lang="sk-SK" sz="1800" dirty="0" smtClean="0"/>
              <a:t> </a:t>
            </a:r>
            <a:r>
              <a:rPr lang="en-GB" sz="1800" dirty="0" smtClean="0"/>
              <a:t>of a circle </a:t>
            </a:r>
            <a:r>
              <a:rPr lang="en-GB" sz="1800" dirty="0"/>
              <a:t>–</a:t>
            </a:r>
            <a:r>
              <a:rPr lang="sk-SK" sz="1800" dirty="0"/>
              <a:t> </a:t>
            </a:r>
            <a:r>
              <a:rPr lang="en-GB" sz="1800" dirty="0"/>
              <a:t>moving </a:t>
            </a:r>
            <a:r>
              <a:rPr lang="en-GB" sz="1800" dirty="0" smtClean="0"/>
              <a:t>li</a:t>
            </a:r>
            <a:r>
              <a:rPr lang="sk-SK" sz="1800" dirty="0" smtClean="0"/>
              <a:t>n</a:t>
            </a:r>
            <a:r>
              <a:rPr lang="en-GB" sz="1800" dirty="0" smtClean="0"/>
              <a:t>e </a:t>
            </a:r>
            <a:r>
              <a:rPr lang="sk-SK" sz="1800" i="1" dirty="0" err="1" smtClean="0"/>
              <a:t>k</a:t>
            </a:r>
            <a:r>
              <a:rPr lang="sk-SK" sz="1800" i="1" baseline="-25000" dirty="0" err="1" smtClean="0"/>
              <a:t>h</a:t>
            </a:r>
            <a:r>
              <a:rPr lang="sk-SK" sz="1800" dirty="0" smtClean="0"/>
              <a:t> </a:t>
            </a:r>
            <a:r>
              <a:rPr lang="sk-SK" sz="1800" dirty="0" err="1" smtClean="0"/>
              <a:t>is</a:t>
            </a:r>
            <a:r>
              <a:rPr lang="sk-SK" sz="1800" dirty="0" smtClean="0"/>
              <a:t> </a:t>
            </a:r>
            <a:r>
              <a:rPr lang="en-GB" sz="1800" dirty="0" smtClean="0"/>
              <a:t>rolling on a fixed circle </a:t>
            </a:r>
            <a:r>
              <a:rPr lang="sk-SK" sz="1800" i="1" dirty="0" err="1" smtClean="0"/>
              <a:t>k</a:t>
            </a:r>
            <a:r>
              <a:rPr lang="sk-SK" sz="1800" i="1" baseline="-25000" dirty="0" err="1" smtClean="0"/>
              <a:t>p</a:t>
            </a:r>
            <a:r>
              <a:rPr lang="sk-SK" sz="1800" i="1" dirty="0" smtClean="0"/>
              <a:t>.</a:t>
            </a:r>
            <a:endParaRPr lang="sk-SK" sz="18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sk-SK" sz="1800" dirty="0"/>
          </a:p>
          <a:p>
            <a:pPr>
              <a:buNone/>
            </a:pPr>
            <a:endParaRPr lang="sk-SK" sz="1800" dirty="0"/>
          </a:p>
          <a:p>
            <a:pPr>
              <a:buNone/>
            </a:pPr>
            <a:endParaRPr lang="sk-SK" sz="1800" dirty="0" smtClean="0"/>
          </a:p>
          <a:p>
            <a:pPr>
              <a:buNone/>
            </a:pPr>
            <a:endParaRPr lang="sk-SK" sz="1800" dirty="0"/>
          </a:p>
          <a:p>
            <a:pPr>
              <a:buNone/>
            </a:pPr>
            <a:endParaRPr lang="sk-SK" sz="1800" dirty="0" smtClean="0"/>
          </a:p>
          <a:p>
            <a:pPr>
              <a:buNone/>
            </a:pPr>
            <a:endParaRPr lang="sk-SK" sz="1800" dirty="0" smtClean="0"/>
          </a:p>
          <a:p>
            <a:pPr>
              <a:buNone/>
            </a:pPr>
            <a:endParaRPr lang="sk-SK" sz="1800" dirty="0" smtClean="0"/>
          </a:p>
          <a:p>
            <a:pPr>
              <a:buNone/>
            </a:pPr>
            <a:endParaRPr lang="sk-SK" sz="1800" dirty="0"/>
          </a:p>
          <a:p>
            <a:pPr>
              <a:buNone/>
            </a:pPr>
            <a:endParaRPr lang="sk-SK" sz="1800" dirty="0" smtClean="0"/>
          </a:p>
          <a:p>
            <a:pPr marL="0" indent="0">
              <a:buNone/>
            </a:pPr>
            <a:endParaRPr lang="sk-SK" sz="1800" dirty="0" smtClean="0"/>
          </a:p>
          <a:p>
            <a:pPr marL="0" indent="0">
              <a:buNone/>
            </a:pPr>
            <a:endParaRPr lang="sk-SK" sz="1800" dirty="0" smtClean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74204" y="6356350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2</a:t>
            </a:fld>
            <a:endParaRPr lang="sk-SK"/>
          </a:p>
        </p:txBody>
      </p:sp>
    </p:spTree>
  </p:cSld>
  <p:clrMapOvr>
    <a:masterClrMapping/>
  </p:clrMapOvr>
  <p:transition spd="slow" advTm="2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861048"/>
            <a:ext cx="3267000" cy="225451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>
              <a:xfrm>
                <a:off x="636358" y="237774"/>
                <a:ext cx="8212596" cy="3006698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GB" sz="1800" dirty="0" smtClean="0"/>
                  <a:t>Distance </a:t>
                </a:r>
                <a:r>
                  <a:rPr lang="en-GB" sz="1800" i="1" dirty="0" smtClean="0"/>
                  <a:t>d</a:t>
                </a:r>
                <a:r>
                  <a:rPr lang="en-GB" sz="1800" dirty="0" smtClean="0"/>
                  <a:t> = </a:t>
                </a:r>
                <a:r>
                  <a:rPr lang="en-GB" sz="1800" dirty="0" smtClean="0">
                    <a:sym typeface="Symbol"/>
                  </a:rPr>
                  <a:t></a:t>
                </a:r>
                <a:r>
                  <a:rPr lang="en-GB" sz="1800" i="1" dirty="0" err="1" smtClean="0">
                    <a:sym typeface="Symbol"/>
                  </a:rPr>
                  <a:t>MS</a:t>
                </a:r>
                <a:r>
                  <a:rPr lang="en-GB" sz="1800" i="1" baseline="-25000" dirty="0" err="1" smtClean="0">
                    <a:sym typeface="Symbol"/>
                  </a:rPr>
                  <a:t>h</a:t>
                </a:r>
                <a:r>
                  <a:rPr lang="en-GB" sz="1800" i="1" baseline="-25000" dirty="0" smtClean="0">
                    <a:sym typeface="Symbol"/>
                  </a:rPr>
                  <a:t> </a:t>
                </a:r>
                <a:r>
                  <a:rPr lang="en-GB" sz="1800" dirty="0" smtClean="0">
                    <a:sym typeface="Symbol"/>
                  </a:rPr>
                  <a:t></a:t>
                </a:r>
                <a:r>
                  <a:rPr lang="en-GB" sz="1800" dirty="0" smtClean="0"/>
                  <a:t>of moving point </a:t>
                </a:r>
                <a:r>
                  <a:rPr lang="en-GB" sz="1800" i="1" dirty="0" smtClean="0"/>
                  <a:t>M</a:t>
                </a:r>
                <a:r>
                  <a:rPr lang="en-GB" sz="1800" dirty="0" smtClean="0"/>
                  <a:t> </a:t>
                </a:r>
                <a:r>
                  <a:rPr lang="en-GB" sz="1800" dirty="0" smtClean="0"/>
                  <a:t>from the centre </a:t>
                </a:r>
                <a:r>
                  <a:rPr lang="en-GB" sz="1800" i="1" dirty="0" err="1" smtClean="0"/>
                  <a:t>S</a:t>
                </a:r>
                <a:r>
                  <a:rPr lang="en-GB" sz="1800" i="1" baseline="-25000" dirty="0" err="1" smtClean="0"/>
                  <a:t>h</a:t>
                </a:r>
                <a:r>
                  <a:rPr lang="en-GB" sz="1800" i="1" baseline="-25000" dirty="0" smtClean="0"/>
                  <a:t>  </a:t>
                </a:r>
                <a:r>
                  <a:rPr lang="en-GB" sz="1800" dirty="0" smtClean="0"/>
                  <a:t>of moving circle </a:t>
                </a:r>
                <a:r>
                  <a:rPr lang="en-GB" sz="1800" i="1" dirty="0" err="1" smtClean="0"/>
                  <a:t>k</a:t>
                </a:r>
                <a:r>
                  <a:rPr lang="en-GB" sz="1800" i="1" baseline="-25000" dirty="0" err="1" smtClean="0"/>
                  <a:t>h</a:t>
                </a:r>
                <a:r>
                  <a:rPr lang="en-GB" sz="1800" dirty="0" smtClean="0"/>
                  <a:t> </a:t>
                </a:r>
                <a:r>
                  <a:rPr lang="en-GB" sz="1800" dirty="0" smtClean="0"/>
                  <a:t>determines </a:t>
                </a:r>
                <a:r>
                  <a:rPr lang="en-GB" sz="1800" dirty="0" smtClean="0"/>
                  <a:t>type of cycloid</a:t>
                </a:r>
                <a:r>
                  <a:rPr lang="sk-SK" sz="1800" dirty="0" smtClean="0"/>
                  <a:t>:</a:t>
                </a:r>
                <a:endParaRPr lang="en-GB" sz="1800" dirty="0"/>
              </a:p>
              <a:p>
                <a:pPr>
                  <a:buFont typeface="Arial" pitchFamily="34" charset="0"/>
                  <a:buAutoNum type="arabicPeriod"/>
                </a:pPr>
                <a:r>
                  <a:rPr lang="en-GB" sz="1800" dirty="0" smtClean="0"/>
                  <a:t>If</a:t>
                </a:r>
                <a:r>
                  <a:rPr lang="en-GB" sz="1800" dirty="0" smtClean="0"/>
                  <a:t> </a:t>
                </a:r>
                <a:r>
                  <a:rPr lang="en-GB" sz="1800" i="1" dirty="0" smtClean="0"/>
                  <a:t>d</a:t>
                </a:r>
                <a:r>
                  <a:rPr lang="en-GB" sz="1800" dirty="0" smtClean="0"/>
                  <a:t> </a:t>
                </a:r>
                <a:r>
                  <a:rPr lang="en-GB" sz="1800" dirty="0" smtClean="0">
                    <a:sym typeface="Symbol"/>
                  </a:rPr>
                  <a:t></a:t>
                </a:r>
                <a:r>
                  <a:rPr lang="en-GB" sz="1800" dirty="0" smtClean="0"/>
                  <a:t> </a:t>
                </a:r>
                <a:r>
                  <a:rPr lang="en-GB" sz="1800" i="1" dirty="0" err="1" smtClean="0"/>
                  <a:t>r</a:t>
                </a:r>
                <a:r>
                  <a:rPr lang="en-GB" sz="1800" i="1" baseline="-25000" dirty="0" err="1" smtClean="0"/>
                  <a:t>h</a:t>
                </a:r>
                <a:r>
                  <a:rPr lang="en-GB" sz="1800" dirty="0" smtClean="0"/>
                  <a:t>, then trajectory of point </a:t>
                </a:r>
                <a:r>
                  <a:rPr lang="en-GB" sz="1800" i="1" dirty="0" smtClean="0"/>
                  <a:t>M</a:t>
                </a:r>
                <a:r>
                  <a:rPr lang="en-GB" sz="1800" dirty="0" smtClean="0"/>
                  <a:t> movement is </a:t>
                </a:r>
                <a:r>
                  <a:rPr lang="en-GB" sz="1800" dirty="0" err="1" smtClean="0"/>
                  <a:t>prolate</a:t>
                </a:r>
                <a:r>
                  <a:rPr lang="en-GB" sz="1800" dirty="0" smtClean="0"/>
                  <a:t> cycloid.</a:t>
                </a:r>
              </a:p>
              <a:p>
                <a:pPr>
                  <a:buFont typeface="Arial" pitchFamily="34" charset="0"/>
                  <a:buAutoNum type="arabicPeriod"/>
                </a:pPr>
                <a:r>
                  <a:rPr lang="en-GB" sz="1800" dirty="0" smtClean="0"/>
                  <a:t>If</a:t>
                </a:r>
                <a:r>
                  <a:rPr lang="en-GB" sz="1800" dirty="0" smtClean="0"/>
                  <a:t> </a:t>
                </a:r>
                <a:r>
                  <a:rPr lang="en-GB" sz="1800" i="1" dirty="0" smtClean="0"/>
                  <a:t>d</a:t>
                </a:r>
                <a:r>
                  <a:rPr lang="en-GB" sz="1800" dirty="0" smtClean="0"/>
                  <a:t> = </a:t>
                </a:r>
                <a:r>
                  <a:rPr lang="en-GB" sz="1800" i="1" dirty="0" err="1" smtClean="0"/>
                  <a:t>r</a:t>
                </a:r>
                <a:r>
                  <a:rPr lang="en-GB" sz="1800" i="1" baseline="-25000" dirty="0" err="1" smtClean="0"/>
                  <a:t>h</a:t>
                </a:r>
                <a:r>
                  <a:rPr lang="en-GB" sz="1800" dirty="0" smtClean="0"/>
                  <a:t>, then</a:t>
                </a:r>
                <a:r>
                  <a:rPr lang="en-GB" sz="1800" dirty="0" smtClean="0"/>
                  <a:t> trajectory of point </a:t>
                </a:r>
                <a:r>
                  <a:rPr lang="en-GB" sz="1800" i="1" dirty="0" smtClean="0"/>
                  <a:t>M</a:t>
                </a:r>
                <a:r>
                  <a:rPr lang="en-GB" sz="1800" dirty="0" smtClean="0"/>
                  <a:t> movement is simple </a:t>
                </a:r>
                <a:r>
                  <a:rPr lang="en-GB" sz="1800" dirty="0" smtClean="0"/>
                  <a:t>cycloid</a:t>
                </a:r>
                <a:r>
                  <a:rPr lang="sk-SK" sz="1800" dirty="0" smtClean="0"/>
                  <a:t>.</a:t>
                </a:r>
                <a:endParaRPr lang="en-GB" sz="1800" dirty="0"/>
              </a:p>
              <a:p>
                <a:pPr>
                  <a:buFont typeface="Arial" pitchFamily="34" charset="0"/>
                  <a:buAutoNum type="arabicPeriod"/>
                </a:pPr>
                <a:r>
                  <a:rPr lang="en-GB" sz="1800" dirty="0" smtClean="0"/>
                  <a:t>If </a:t>
                </a:r>
                <a:r>
                  <a:rPr lang="en-GB" sz="1800" i="1" dirty="0" smtClean="0"/>
                  <a:t>d</a:t>
                </a:r>
                <a:r>
                  <a:rPr lang="en-GB" sz="1800" dirty="0" smtClean="0"/>
                  <a:t> </a:t>
                </a:r>
                <a:r>
                  <a:rPr lang="en-GB" sz="1800" dirty="0" smtClean="0">
                    <a:sym typeface="Symbol"/>
                  </a:rPr>
                  <a:t></a:t>
                </a:r>
                <a:r>
                  <a:rPr lang="en-GB" sz="1800" dirty="0" smtClean="0"/>
                  <a:t> </a:t>
                </a:r>
                <a:r>
                  <a:rPr lang="en-GB" sz="1800" i="1" dirty="0" err="1" smtClean="0"/>
                  <a:t>r</a:t>
                </a:r>
                <a:r>
                  <a:rPr lang="en-GB" sz="1800" i="1" baseline="-25000" dirty="0" err="1" smtClean="0"/>
                  <a:t>h</a:t>
                </a:r>
                <a:r>
                  <a:rPr lang="en-GB" sz="1800" dirty="0" smtClean="0"/>
                  <a:t>, </a:t>
                </a:r>
                <a:r>
                  <a:rPr lang="en-GB" sz="1800" dirty="0" smtClean="0"/>
                  <a:t>trajectory of point </a:t>
                </a:r>
                <a:r>
                  <a:rPr lang="en-GB" sz="1800" i="1" dirty="0" smtClean="0"/>
                  <a:t>M</a:t>
                </a:r>
                <a:r>
                  <a:rPr lang="en-GB" sz="1800" dirty="0" smtClean="0"/>
                  <a:t> movement is </a:t>
                </a:r>
                <a:r>
                  <a:rPr lang="en-GB" sz="1800" dirty="0" err="1" smtClean="0"/>
                  <a:t>curtate</a:t>
                </a:r>
                <a:r>
                  <a:rPr lang="en-GB" sz="1800" dirty="0" smtClean="0"/>
                  <a:t> </a:t>
                </a:r>
                <a:r>
                  <a:rPr lang="en-GB" sz="1800" dirty="0" smtClean="0"/>
                  <a:t>cycloid</a:t>
                </a:r>
                <a:r>
                  <a:rPr lang="sk-SK" sz="1800" dirty="0" smtClean="0"/>
                  <a:t>.</a:t>
                </a:r>
                <a:endParaRPr lang="en-GB" sz="1800" dirty="0"/>
              </a:p>
              <a:p>
                <a:pPr marL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GB" sz="1800" dirty="0" smtClean="0"/>
                  <a:t>Ratio of radii of fixed and moving circle</a:t>
                </a:r>
                <a:r>
                  <a:rPr lang="en-GB" sz="1800" dirty="0" smtClean="0"/>
                  <a:t>,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1800" dirty="0" smtClean="0"/>
                  <a:t> , </a:t>
                </a:r>
                <a:r>
                  <a:rPr lang="en-GB" sz="1800" dirty="0" smtClean="0"/>
                  <a:t>determines number of cycloid branches generated by the motion of point </a:t>
                </a:r>
                <a:r>
                  <a:rPr lang="en-GB" sz="1800" i="1" dirty="0" smtClean="0"/>
                  <a:t>M</a:t>
                </a:r>
                <a:r>
                  <a:rPr lang="en-GB" sz="1800" dirty="0" smtClean="0"/>
                  <a:t>.  </a:t>
                </a:r>
                <a:r>
                  <a:rPr lang="en-GB" sz="1800" dirty="0" smtClean="0"/>
                  <a:t>Curve is closed if </a:t>
                </a:r>
                <a:r>
                  <a:rPr lang="en-GB" sz="1800" i="1" dirty="0" smtClean="0"/>
                  <a:t>p</a:t>
                </a:r>
                <a:r>
                  <a:rPr lang="en-GB" sz="1800" dirty="0" smtClean="0"/>
                  <a:t> is an integer</a:t>
                </a:r>
                <a:r>
                  <a:rPr lang="sk-SK" sz="1800" dirty="0" smtClean="0"/>
                  <a:t>.</a:t>
                </a:r>
                <a:endParaRPr lang="sk-SK" sz="1800" dirty="0" smtClean="0"/>
              </a:p>
              <a:p>
                <a:pPr>
                  <a:spcBef>
                    <a:spcPts val="600"/>
                  </a:spcBef>
                  <a:buNone/>
                </a:pPr>
                <a:r>
                  <a:rPr lang="en-GB" sz="1800" dirty="0" err="1" smtClean="0"/>
                  <a:t>prolate</a:t>
                </a:r>
                <a:r>
                  <a:rPr lang="en-GB" sz="1800" dirty="0" smtClean="0"/>
                  <a:t> epicycloid          simple hypocycloid		</a:t>
                </a:r>
                <a:r>
                  <a:rPr lang="en-GB" sz="1800" dirty="0" err="1" smtClean="0"/>
                  <a:t>curtate</a:t>
                </a:r>
                <a:r>
                  <a:rPr lang="en-GB" sz="1800" dirty="0" smtClean="0"/>
                  <a:t> </a:t>
                </a:r>
                <a:r>
                  <a:rPr lang="en-GB" sz="1800" dirty="0" err="1" smtClean="0"/>
                  <a:t>orthocycloid</a:t>
                </a:r>
                <a:endParaRPr lang="en-GB" sz="1800" dirty="0" smtClean="0"/>
              </a:p>
              <a:p>
                <a:pPr>
                  <a:buNone/>
                </a:pPr>
                <a:endParaRPr lang="sk-SK" sz="1800" dirty="0"/>
              </a:p>
              <a:p>
                <a:pPr>
                  <a:buNone/>
                </a:pPr>
                <a:endParaRPr lang="sk-SK" sz="1800" dirty="0" smtClean="0"/>
              </a:p>
              <a:p>
                <a:pPr>
                  <a:buNone/>
                </a:pPr>
                <a:endParaRPr lang="sk-SK" sz="1800" dirty="0" smtClean="0"/>
              </a:p>
              <a:p>
                <a:pPr>
                  <a:buNone/>
                </a:pPr>
                <a:endParaRPr lang="sk-SK" sz="1800" dirty="0" smtClean="0"/>
              </a:p>
              <a:p>
                <a:pPr>
                  <a:buNone/>
                </a:pPr>
                <a:endParaRPr lang="sk-SK" sz="1800" dirty="0"/>
              </a:p>
              <a:p>
                <a:pPr>
                  <a:buNone/>
                </a:pPr>
                <a:endParaRPr lang="sk-SK" sz="1800" dirty="0" smtClean="0"/>
              </a:p>
              <a:p>
                <a:pPr marL="0" indent="0">
                  <a:buNone/>
                </a:pPr>
                <a:endParaRPr lang="sk-SK" sz="1800" dirty="0" smtClean="0"/>
              </a:p>
              <a:p>
                <a:pPr marL="0" indent="0">
                  <a:buNone/>
                </a:pPr>
                <a:endParaRPr lang="sk-SK" sz="1800" dirty="0" smtClean="0"/>
              </a:p>
            </p:txBody>
          </p:sp>
        </mc:Choice>
        <mc:Fallback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6358" y="237774"/>
                <a:ext cx="8212596" cy="3006698"/>
              </a:xfrm>
              <a:blipFill rotWithShape="0">
                <a:blip r:embed="rId3"/>
                <a:stretch>
                  <a:fillRect l="-593" t="-14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74204" y="6356350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3</a:t>
            </a:fld>
            <a:endParaRPr lang="sk-SK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656" y="3372827"/>
            <a:ext cx="5955665" cy="3022058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6" y="3449324"/>
            <a:ext cx="3917774" cy="2786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204864"/>
            <a:ext cx="6372200" cy="4276814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476672"/>
            <a:ext cx="8424936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 err="1" smtClean="0"/>
              <a:t>Epicy</a:t>
            </a:r>
            <a:r>
              <a:rPr lang="sk-SK" sz="1800" dirty="0" smtClean="0"/>
              <a:t>c</a:t>
            </a:r>
            <a:r>
              <a:rPr lang="en-GB" sz="1800" dirty="0" err="1" smtClean="0"/>
              <a:t>loid</a:t>
            </a:r>
            <a:endParaRPr lang="sk-SK" sz="1800" dirty="0" smtClean="0"/>
          </a:p>
          <a:p>
            <a:pPr marL="0" indent="0">
              <a:buNone/>
            </a:pPr>
            <a:endParaRPr lang="sk-SK" sz="1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endParaRPr lang="sk-SK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sk-SK" sz="1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curtate</a:t>
            </a: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k-SK" sz="1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open</a:t>
            </a: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			        	</a:t>
            </a:r>
            <a:r>
              <a:rPr lang="sk-SK" sz="1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prolate</a:t>
            </a: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k-SK" sz="1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closed</a:t>
            </a:r>
            <a:endParaRPr lang="sk-SK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606096" y="6356349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4</a:t>
            </a:fld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dĺžnik 6"/>
              <p:cNvSpPr/>
              <p:nvPr/>
            </p:nvSpPr>
            <p:spPr>
              <a:xfrm>
                <a:off x="2019915" y="457922"/>
                <a:ext cx="5686456" cy="9779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sk-SK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sk-SK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d>
                    <m:func>
                      <m:func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func>
                          <m:funcPr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sk-SK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sk-SK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sk-SK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sk-SK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sk-SK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  <m:r>
                                      <a:rPr lang="sk-SK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sk-SK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sk-SK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sk-SK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sk-SK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sk-SK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sk-SK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sk-SK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r>
                  <a:rPr lang="sk-SK" dirty="0" smtClean="0"/>
                  <a:t>,</a:t>
                </a:r>
              </a:p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sk-SK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sk-SK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d>
                    <m:func>
                      <m:funcPr>
                        <m:ctrlP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func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func>
                      <m:funcPr>
                        <m:ctrlP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sk-SK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sk-SK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sk-SK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sk-SK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sk-SK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sk-SK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sk-SK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sk-SK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e>
                    </m:func>
                  </m:oMath>
                </a14:m>
                <a:r>
                  <a:rPr lang="sk-SK" dirty="0" smtClean="0"/>
                  <a:t>, </a:t>
                </a:r>
                <a14:m>
                  <m:oMath xmlns:m="http://schemas.openxmlformats.org/officeDocument/2006/math">
                    <m:r>
                      <a:rPr lang="sk-SK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sk-SK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⟨"/>
                        <m:endChr m:val="⟩"/>
                        <m:ctrlP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0, 2</m:t>
                        </m:r>
                        <m: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Obdĺžni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915" y="457922"/>
                <a:ext cx="5686456" cy="97796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Obrázo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2016943"/>
            <a:ext cx="6120680" cy="43535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1" y="1268760"/>
            <a:ext cx="7687495" cy="5159598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476672"/>
            <a:ext cx="7992888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1800" dirty="0" err="1" smtClean="0">
                <a:ea typeface="Cambria Math" panose="02040503050406030204" pitchFamily="18" charset="0"/>
              </a:rPr>
              <a:t>Epicycloid</a:t>
            </a:r>
            <a:r>
              <a:rPr lang="sk-SK" sz="1800" dirty="0" smtClean="0">
                <a:ea typeface="Cambria Math" panose="02040503050406030204" pitchFamily="18" charset="0"/>
              </a:rPr>
              <a:t> </a:t>
            </a:r>
            <a:r>
              <a:rPr lang="sk-SK" sz="1800" dirty="0" smtClean="0"/>
              <a:t>– </a:t>
            </a:r>
            <a:r>
              <a:rPr lang="sk-SK" sz="1800" dirty="0" smtClean="0">
                <a:ea typeface="Cambria Math" panose="02040503050406030204" pitchFamily="18" charset="0"/>
              </a:rPr>
              <a:t> </a:t>
            </a:r>
            <a:r>
              <a:rPr lang="sk-SK" sz="1800" i="1" dirty="0" err="1"/>
              <a:t>r</a:t>
            </a:r>
            <a:r>
              <a:rPr lang="sk-SK" sz="1800" i="1" baseline="-25000" dirty="0" err="1"/>
              <a:t>p</a:t>
            </a:r>
            <a:r>
              <a:rPr lang="sk-SK" sz="1800" i="1" dirty="0"/>
              <a:t> : </a:t>
            </a:r>
            <a:r>
              <a:rPr lang="sk-SK" sz="1800" i="1" dirty="0" err="1"/>
              <a:t>r</a:t>
            </a:r>
            <a:r>
              <a:rPr lang="sk-SK" sz="1800" i="1" baseline="-25000" dirty="0" err="1"/>
              <a:t>h</a:t>
            </a:r>
            <a:r>
              <a:rPr lang="sk-SK" sz="1800" i="1" dirty="0"/>
              <a:t> </a:t>
            </a:r>
            <a:r>
              <a:rPr lang="sk-SK" sz="1800" dirty="0"/>
              <a:t>= 2 : </a:t>
            </a:r>
            <a:r>
              <a:rPr lang="sk-SK" sz="1800" dirty="0" smtClean="0"/>
              <a:t>1</a:t>
            </a:r>
          </a:p>
          <a:p>
            <a:pPr marL="0" indent="0">
              <a:buNone/>
            </a:pPr>
            <a:r>
              <a:rPr lang="sk-SK" sz="1800" dirty="0" err="1" smtClean="0">
                <a:ea typeface="Cambria Math" panose="02040503050406030204" pitchFamily="18" charset="0"/>
              </a:rPr>
              <a:t>Nefroid</a:t>
            </a:r>
            <a:r>
              <a:rPr lang="sk-SK" sz="1800" dirty="0" smtClean="0">
                <a:ea typeface="Cambria Math" panose="02040503050406030204" pitchFamily="18" charset="0"/>
              </a:rPr>
              <a:t> </a:t>
            </a:r>
            <a:r>
              <a:rPr lang="sk-SK" sz="1800" dirty="0" err="1" smtClean="0">
                <a:ea typeface="Cambria Math" panose="02040503050406030204" pitchFamily="18" charset="0"/>
              </a:rPr>
              <a:t>prolate</a:t>
            </a:r>
            <a:r>
              <a:rPr lang="sk-SK" sz="1800" dirty="0" smtClean="0">
                <a:ea typeface="Cambria Math" panose="02040503050406030204" pitchFamily="18" charset="0"/>
              </a:rPr>
              <a:t> </a:t>
            </a:r>
            <a:r>
              <a:rPr lang="sk-SK" sz="1800" dirty="0" smtClean="0">
                <a:ea typeface="Cambria Math" panose="02040503050406030204" pitchFamily="18" charset="0"/>
              </a:rPr>
              <a:t>				</a:t>
            </a:r>
            <a:r>
              <a:rPr lang="sk-SK" sz="1800" dirty="0" smtClean="0">
                <a:ea typeface="Cambria Math" panose="02040503050406030204" pitchFamily="18" charset="0"/>
              </a:rPr>
              <a:t>	</a:t>
            </a:r>
            <a:r>
              <a:rPr lang="sk-SK" sz="1800" dirty="0" err="1" smtClean="0">
                <a:ea typeface="Cambria Math" panose="02040503050406030204" pitchFamily="18" charset="0"/>
              </a:rPr>
              <a:t>Nefroid</a:t>
            </a:r>
            <a:r>
              <a:rPr lang="sk-SK" sz="1800" dirty="0" smtClean="0">
                <a:ea typeface="Cambria Math" panose="02040503050406030204" pitchFamily="18" charset="0"/>
              </a:rPr>
              <a:t> </a:t>
            </a:r>
            <a:r>
              <a:rPr lang="sk-SK" sz="1800" dirty="0" err="1" smtClean="0">
                <a:ea typeface="Cambria Math" panose="02040503050406030204" pitchFamily="18" charset="0"/>
              </a:rPr>
              <a:t>simple</a:t>
            </a:r>
            <a:r>
              <a:rPr lang="sk-SK" sz="1800" dirty="0" smtClean="0"/>
              <a:t> </a:t>
            </a:r>
            <a:r>
              <a:rPr lang="sk-SK" sz="1800" dirty="0" smtClean="0"/>
              <a:t>				</a:t>
            </a:r>
            <a:endParaRPr lang="sk-SK" sz="1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606096" y="6356349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5</a:t>
            </a:fld>
            <a:endParaRPr lang="sk-SK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704" y="1268759"/>
            <a:ext cx="678289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4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696" y="1439439"/>
            <a:ext cx="6912768" cy="4916910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476672"/>
            <a:ext cx="7992888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 err="1" smtClean="0"/>
              <a:t>Epicy</a:t>
            </a:r>
            <a:r>
              <a:rPr lang="sk-SK" sz="1800" dirty="0" smtClean="0"/>
              <a:t>c</a:t>
            </a:r>
            <a:r>
              <a:rPr lang="en-GB" sz="1800" dirty="0" err="1" smtClean="0"/>
              <a:t>loid</a:t>
            </a:r>
            <a:r>
              <a:rPr lang="sk-SK" sz="1800" dirty="0" smtClean="0"/>
              <a:t> </a:t>
            </a:r>
            <a:r>
              <a:rPr lang="sk-SK" sz="1800" dirty="0" smtClean="0"/>
              <a:t>– </a:t>
            </a:r>
            <a:r>
              <a:rPr lang="sk-SK" sz="1800" i="1" dirty="0" err="1" smtClean="0"/>
              <a:t>r</a:t>
            </a:r>
            <a:r>
              <a:rPr lang="sk-SK" sz="1800" i="1" baseline="-25000" dirty="0" err="1" smtClean="0"/>
              <a:t>p</a:t>
            </a:r>
            <a:r>
              <a:rPr lang="sk-SK" sz="1800" i="1" dirty="0" smtClean="0"/>
              <a:t> </a:t>
            </a:r>
            <a:r>
              <a:rPr lang="sk-SK" sz="1800" i="1" dirty="0"/>
              <a:t>: </a:t>
            </a:r>
            <a:r>
              <a:rPr lang="sk-SK" sz="1800" i="1" dirty="0" err="1"/>
              <a:t>r</a:t>
            </a:r>
            <a:r>
              <a:rPr lang="sk-SK" sz="1800" i="1" baseline="-25000" dirty="0" err="1"/>
              <a:t>h</a:t>
            </a:r>
            <a:r>
              <a:rPr lang="sk-SK" sz="1800" i="1" dirty="0"/>
              <a:t> </a:t>
            </a:r>
            <a:r>
              <a:rPr lang="sk-SK" sz="1800" dirty="0"/>
              <a:t>= 1 : 1 </a:t>
            </a:r>
            <a:endParaRPr lang="sk-SK" sz="1800" dirty="0" smtClean="0"/>
          </a:p>
          <a:p>
            <a:pPr marL="0" indent="0">
              <a:buNone/>
            </a:pPr>
            <a:r>
              <a:rPr lang="sk-SK" sz="1800" dirty="0" err="1" smtClean="0">
                <a:ea typeface="Cambria Math" panose="02040503050406030204" pitchFamily="18" charset="0"/>
              </a:rPr>
              <a:t>C</a:t>
            </a:r>
            <a:r>
              <a:rPr lang="sk-SK" sz="1800" dirty="0" err="1" smtClean="0">
                <a:ea typeface="Cambria Math" panose="02040503050406030204" pitchFamily="18" charset="0"/>
              </a:rPr>
              <a:t>ardioid</a:t>
            </a:r>
            <a:r>
              <a:rPr lang="sk-SK" sz="1800" dirty="0" smtClean="0">
                <a:ea typeface="Cambria Math" panose="02040503050406030204" pitchFamily="18" charset="0"/>
              </a:rPr>
              <a:t> (</a:t>
            </a:r>
            <a:r>
              <a:rPr lang="sk-SK" sz="1800" dirty="0" err="1" smtClean="0">
                <a:ea typeface="Cambria Math" panose="02040503050406030204" pitchFamily="18" charset="0"/>
              </a:rPr>
              <a:t>simple</a:t>
            </a:r>
            <a:r>
              <a:rPr lang="sk-SK" sz="1800" dirty="0" smtClean="0">
                <a:ea typeface="Cambria Math" panose="02040503050406030204" pitchFamily="18" charset="0"/>
              </a:rPr>
              <a:t>)</a:t>
            </a:r>
            <a:r>
              <a:rPr lang="sk-SK" sz="1800" dirty="0" smtClean="0">
                <a:ea typeface="Cambria Math" panose="02040503050406030204" pitchFamily="18" charset="0"/>
              </a:rPr>
              <a:t>				</a:t>
            </a:r>
            <a:r>
              <a:rPr lang="sk-SK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k-SK" sz="1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Limaçon</a:t>
            </a:r>
            <a:r>
              <a:rPr lang="sk-SK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 of </a:t>
            </a:r>
            <a:r>
              <a:rPr lang="sk-SK" sz="1800" dirty="0" smtClean="0">
                <a:ea typeface="Cambria Math" panose="02040503050406030204" pitchFamily="18" charset="0"/>
              </a:rPr>
              <a:t>Pascal </a:t>
            </a:r>
            <a:r>
              <a:rPr lang="sk-SK" sz="1800" dirty="0" smtClean="0">
                <a:ea typeface="Cambria Math" panose="02040503050406030204" pitchFamily="18" charset="0"/>
              </a:rPr>
              <a:t>(</a:t>
            </a:r>
            <a:r>
              <a:rPr lang="sk-SK" sz="1800" dirty="0" err="1" smtClean="0"/>
              <a:t>prolate</a:t>
            </a:r>
            <a:r>
              <a:rPr lang="sk-SK" sz="1800" dirty="0" smtClean="0"/>
              <a:t>)</a:t>
            </a:r>
            <a:endParaRPr lang="sk-SK" sz="1800" dirty="0" smtClean="0"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sk-SK" sz="1800" dirty="0" smtClean="0"/>
              <a:t>				</a:t>
            </a:r>
            <a:endParaRPr lang="sk-SK" sz="1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606096" y="6356349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6</a:t>
            </a:fld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077" y="1741597"/>
            <a:ext cx="6146371" cy="437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1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387" y="1844824"/>
            <a:ext cx="8618519" cy="4876650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476672"/>
            <a:ext cx="7992888" cy="165618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None/>
            </a:pPr>
            <a:r>
              <a:rPr lang="en-GB" sz="1800" dirty="0" err="1" smtClean="0"/>
              <a:t>Hypocy</a:t>
            </a:r>
            <a:r>
              <a:rPr lang="sk-SK" sz="1800" dirty="0" smtClean="0"/>
              <a:t>c</a:t>
            </a:r>
            <a:r>
              <a:rPr lang="en-GB" sz="1800" dirty="0" err="1" smtClean="0"/>
              <a:t>loid</a:t>
            </a:r>
            <a:endParaRPr lang="sk-SK" sz="1800" dirty="0"/>
          </a:p>
          <a:p>
            <a:pPr marL="0" indent="0">
              <a:buNone/>
            </a:pPr>
            <a:endParaRPr lang="sk-SK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endParaRPr lang="sk-SK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sk-SK" sz="1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curtate</a:t>
            </a: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sk-SK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				</a:t>
            </a: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sk-SK" sz="1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prolate</a:t>
            </a:r>
            <a:endParaRPr lang="sk-SK" sz="1800" dirty="0" smtClean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606096" y="6356349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7</a:t>
            </a:fld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dĺžnik 5"/>
              <p:cNvSpPr/>
              <p:nvPr/>
            </p:nvSpPr>
            <p:spPr>
              <a:xfrm>
                <a:off x="2195736" y="404664"/>
                <a:ext cx="5686456" cy="9779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sk-SK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sk-SK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sk-SK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sk-SK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sk-SK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d>
                    <m:func>
                      <m:funcPr>
                        <m:ctrlPr>
                          <a:rPr lang="sk-SK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sk-SK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sk-SK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sk-SK" i="1">
                            <a:latin typeface="Cambria Math" panose="02040503050406030204" pitchFamily="18" charset="0"/>
                          </a:rPr>
                          <m:t>𝑑</m:t>
                        </m:r>
                        <m:func>
                          <m:funcPr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sk-SK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sk-SK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sk-SK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sk-SK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sk-SK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  <m:r>
                                      <a:rPr lang="sk-SK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sk-SK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sk-SK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sk-SK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sk-SK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sk-SK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sk-SK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sk-SK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r>
                  <a:rPr lang="sk-SK" dirty="0"/>
                  <a:t>,</a:t>
                </a:r>
              </a:p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sk-SK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sk-SK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sk-SK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d>
                    <m:func>
                      <m:funcPr>
                        <m:ctrlP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e>
                    </m:func>
                    <m:r>
                      <a:rPr lang="sk-SK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sk-SK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func>
                      <m:funcPr>
                        <m:ctrlP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sk-SK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sk-SK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sk-SK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sk-SK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sk-SK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sk-SK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sk-SK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sk-SK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k-SK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sk-SK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sk-SK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e>
                    </m:func>
                  </m:oMath>
                </a14:m>
                <a:r>
                  <a:rPr lang="sk-SK" dirty="0"/>
                  <a:t>, </a:t>
                </a:r>
                <a14:m>
                  <m:oMath xmlns:m="http://schemas.openxmlformats.org/officeDocument/2006/math">
                    <m:r>
                      <a:rPr lang="sk-SK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sk-SK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⟨"/>
                        <m:endChr m:val="⟩"/>
                        <m:ctrlP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0, 2</m:t>
                        </m:r>
                        <m: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Obdĺžni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404664"/>
                <a:ext cx="5686456" cy="97796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Obrázo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1844824"/>
            <a:ext cx="6233622" cy="433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8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531" y="1844824"/>
            <a:ext cx="7409889" cy="4192766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476672"/>
            <a:ext cx="7992888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1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Hypocycloid</a:t>
            </a: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k-SK" sz="1800" dirty="0" smtClean="0"/>
              <a:t>–  </a:t>
            </a:r>
            <a:r>
              <a:rPr lang="sk-SK" sz="1800" i="1" dirty="0" err="1"/>
              <a:t>r</a:t>
            </a:r>
            <a:r>
              <a:rPr lang="sk-SK" sz="1800" i="1" baseline="-25000" dirty="0" err="1"/>
              <a:t>p</a:t>
            </a:r>
            <a:r>
              <a:rPr lang="sk-SK" sz="1800" i="1" dirty="0"/>
              <a:t> : </a:t>
            </a:r>
            <a:r>
              <a:rPr lang="sk-SK" sz="1800" i="1" dirty="0" err="1"/>
              <a:t>r</a:t>
            </a:r>
            <a:r>
              <a:rPr lang="sk-SK" sz="1800" i="1" baseline="-25000" dirty="0" err="1"/>
              <a:t>h</a:t>
            </a:r>
            <a:r>
              <a:rPr lang="sk-SK" sz="1800" i="1" dirty="0"/>
              <a:t> </a:t>
            </a:r>
            <a:r>
              <a:rPr lang="sk-SK" sz="1800" dirty="0"/>
              <a:t>= 2 : 1</a:t>
            </a:r>
            <a:endParaRPr lang="sk-SK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sk-SK" sz="1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sk-SK" sz="1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urtate</a:t>
            </a: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k-SK" sz="1800" dirty="0" smtClean="0"/>
              <a:t>–</a:t>
            </a: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k-SK" sz="1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elliptic</a:t>
            </a: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k-SK" sz="1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motion</a:t>
            </a: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k-SK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		</a:t>
            </a: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		</a:t>
            </a:r>
            <a:r>
              <a:rPr lang="sk-SK" sz="1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simple</a:t>
            </a: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k-SK" sz="1800" dirty="0"/>
              <a:t>–</a:t>
            </a: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k-SK" sz="1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line</a:t>
            </a: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segment</a:t>
            </a:r>
            <a:endParaRPr lang="sk-SK" sz="1800" dirty="0"/>
          </a:p>
          <a:p>
            <a:pPr marL="0" indent="0">
              <a:buNone/>
            </a:pP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							</a:t>
            </a: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606096" y="6356349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8</a:t>
            </a:fld>
            <a:endParaRPr lang="sk-SK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760" y="1747666"/>
            <a:ext cx="7753303" cy="43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916832"/>
            <a:ext cx="6804248" cy="390011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736" y="1484784"/>
            <a:ext cx="7385806" cy="4302152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476672"/>
            <a:ext cx="7992888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Steiner </a:t>
            </a:r>
            <a:r>
              <a:rPr lang="sk-SK" sz="1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hypocycloid</a:t>
            </a: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sk-SK" sz="1800" dirty="0"/>
              <a:t>–</a:t>
            </a: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sk-SK" sz="1800" i="1" dirty="0" err="1"/>
              <a:t>r</a:t>
            </a:r>
            <a:r>
              <a:rPr lang="sk-SK" sz="1800" i="1" baseline="-25000" dirty="0" err="1"/>
              <a:t>p</a:t>
            </a:r>
            <a:r>
              <a:rPr lang="sk-SK" sz="1800" i="1" dirty="0"/>
              <a:t> : </a:t>
            </a:r>
            <a:r>
              <a:rPr lang="sk-SK" sz="1800" i="1" dirty="0" err="1"/>
              <a:t>r</a:t>
            </a:r>
            <a:r>
              <a:rPr lang="sk-SK" sz="1800" i="1" baseline="-25000" dirty="0" err="1"/>
              <a:t>h</a:t>
            </a:r>
            <a:r>
              <a:rPr lang="sk-SK" sz="1800" i="1" dirty="0"/>
              <a:t> </a:t>
            </a:r>
            <a:r>
              <a:rPr lang="sk-SK" sz="1800" dirty="0"/>
              <a:t>= 3 : 1 </a:t>
            </a:r>
            <a:endParaRPr lang="sk-SK" sz="1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sk-SK" sz="1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simple</a:t>
            </a: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					</a:t>
            </a:r>
            <a:r>
              <a:rPr lang="sk-SK" sz="18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prolate</a:t>
            </a: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		</a:t>
            </a: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606096" y="6356349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60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2575</TotalTime>
  <Words>544</Words>
  <Application>Microsoft Office PowerPoint</Application>
  <PresentationFormat>Prezentácia na obrazovke (4:3)</PresentationFormat>
  <Paragraphs>111</Paragraphs>
  <Slides>13</Slides>
  <Notes>7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8" baseType="lpstr">
      <vt:lpstr>Arial</vt:lpstr>
      <vt:lpstr>Calibri</vt:lpstr>
      <vt:lpstr>Cambria Math</vt:lpstr>
      <vt:lpstr>Symbol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ANALYTICKÁ GEOMETRIA PRIESTORU</dc:title>
  <dc:creator>Daniela</dc:creator>
  <cp:lastModifiedBy>Daniela</cp:lastModifiedBy>
  <cp:revision>171</cp:revision>
  <dcterms:created xsi:type="dcterms:W3CDTF">2012-02-29T21:47:22Z</dcterms:created>
  <dcterms:modified xsi:type="dcterms:W3CDTF">2025-04-01T20:33:57Z</dcterms:modified>
</cp:coreProperties>
</file>